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7"/>
  </p:notesMasterIdLst>
  <p:handoutMasterIdLst>
    <p:handoutMasterId r:id="rId38"/>
  </p:handoutMasterIdLst>
  <p:sldIdLst>
    <p:sldId id="256" r:id="rId5"/>
    <p:sldId id="614" r:id="rId6"/>
    <p:sldId id="698" r:id="rId7"/>
    <p:sldId id="697" r:id="rId8"/>
    <p:sldId id="696" r:id="rId9"/>
    <p:sldId id="705" r:id="rId10"/>
    <p:sldId id="706" r:id="rId11"/>
    <p:sldId id="660" r:id="rId12"/>
    <p:sldId id="692" r:id="rId13"/>
    <p:sldId id="730" r:id="rId14"/>
    <p:sldId id="708" r:id="rId15"/>
    <p:sldId id="731" r:id="rId16"/>
    <p:sldId id="680" r:id="rId17"/>
    <p:sldId id="709" r:id="rId18"/>
    <p:sldId id="711" r:id="rId19"/>
    <p:sldId id="699" r:id="rId20"/>
    <p:sldId id="633" r:id="rId21"/>
    <p:sldId id="630" r:id="rId22"/>
    <p:sldId id="712" r:id="rId23"/>
    <p:sldId id="719" r:id="rId24"/>
    <p:sldId id="721" r:id="rId25"/>
    <p:sldId id="716" r:id="rId26"/>
    <p:sldId id="717" r:id="rId27"/>
    <p:sldId id="718" r:id="rId28"/>
    <p:sldId id="728" r:id="rId29"/>
    <p:sldId id="466" r:id="rId30"/>
    <p:sldId id="724" r:id="rId31"/>
    <p:sldId id="725" r:id="rId32"/>
    <p:sldId id="726" r:id="rId33"/>
    <p:sldId id="727" r:id="rId34"/>
    <p:sldId id="722" r:id="rId35"/>
    <p:sldId id="72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7BD7"/>
    <a:srgbClr val="1F59A9"/>
    <a:srgbClr val="7EB54E"/>
    <a:srgbClr val="1E90FF"/>
    <a:srgbClr val="FFFFFF"/>
    <a:srgbClr val="F39C12"/>
    <a:srgbClr val="FFC000"/>
    <a:srgbClr val="FC4C02"/>
    <a:srgbClr val="005594"/>
    <a:srgbClr val="1F59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CF1352-9742-4DC6-88CE-E5A8631DA7DE}" v="927" dt="2022-09-15T15:03:04.1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סגנון ערכת נושא 1 - הדגשה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4B1156A-380E-4F78-BDF5-A606A8083BF9}" styleName="סגנון ביניים 4 - הדגשה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929F9F4-4A8F-4326-A1B4-22849713DDAB}" styleName="סגנון כהה 1 - הדגשה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27102A9-8310-4765-A935-A1911B00CA55}" styleName="סגנון בהיר 1 - הדגשה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סגנון בהיר 2 - הדגשה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סגנון בהיר 2 - הדגשה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9" autoAdjust="0"/>
    <p:restoredTop sz="92154" autoAdjust="0"/>
  </p:normalViewPr>
  <p:slideViewPr>
    <p:cSldViewPr snapToGrid="0" snapToObjects="1">
      <p:cViewPr varScale="1">
        <p:scale>
          <a:sx n="101" d="100"/>
          <a:sy n="101" d="100"/>
        </p:scale>
        <p:origin x="150" y="216"/>
      </p:cViewPr>
      <p:guideLst/>
    </p:cSldViewPr>
  </p:slideViewPr>
  <p:outlineViewPr>
    <p:cViewPr>
      <p:scale>
        <a:sx n="33" d="100"/>
        <a:sy n="33" d="100"/>
      </p:scale>
      <p:origin x="0" y="-694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מאור שגיא" userId="620a2504-1124-4366-8e48-702db33f5fbe" providerId="ADAL" clId="{0CCF1352-9742-4DC6-88CE-E5A8631DA7DE}"/>
    <pc:docChg chg="undo custSel addSld modSld">
      <pc:chgData name="מאור שגיא" userId="620a2504-1124-4366-8e48-702db33f5fbe" providerId="ADAL" clId="{0CCF1352-9742-4DC6-88CE-E5A8631DA7DE}" dt="2022-09-15T18:27:16.022" v="230" actId="20577"/>
      <pc:docMkLst>
        <pc:docMk/>
      </pc:docMkLst>
      <pc:sldChg chg="modNotesTx">
        <pc:chgData name="מאור שגיא" userId="620a2504-1124-4366-8e48-702db33f5fbe" providerId="ADAL" clId="{0CCF1352-9742-4DC6-88CE-E5A8631DA7DE}" dt="2022-09-15T18:27:16.022" v="230" actId="20577"/>
        <pc:sldMkLst>
          <pc:docMk/>
          <pc:sldMk cId="165122297" sldId="256"/>
        </pc:sldMkLst>
      </pc:sldChg>
      <pc:sldChg chg="addSp delSp modSp mod">
        <pc:chgData name="מאור שגיא" userId="620a2504-1124-4366-8e48-702db33f5fbe" providerId="ADAL" clId="{0CCF1352-9742-4DC6-88CE-E5A8631DA7DE}" dt="2022-09-14T18:22:44.888" v="21" actId="1035"/>
        <pc:sldMkLst>
          <pc:docMk/>
          <pc:sldMk cId="247174244" sldId="696"/>
        </pc:sldMkLst>
        <pc:spChg chg="add del">
          <ac:chgData name="מאור שגיא" userId="620a2504-1124-4366-8e48-702db33f5fbe" providerId="ADAL" clId="{0CCF1352-9742-4DC6-88CE-E5A8631DA7DE}" dt="2022-09-14T18:22:08.913" v="2" actId="22"/>
          <ac:spMkLst>
            <pc:docMk/>
            <pc:sldMk cId="247174244" sldId="696"/>
            <ac:spMk id="6" creationId="{8E866EA8-DCF4-870C-B8B7-7AEC9605DD34}"/>
          </ac:spMkLst>
        </pc:spChg>
        <pc:picChg chg="del">
          <ac:chgData name="מאור שגיא" userId="620a2504-1124-4366-8e48-702db33f5fbe" providerId="ADAL" clId="{0CCF1352-9742-4DC6-88CE-E5A8631DA7DE}" dt="2022-09-14T18:22:07.200" v="0" actId="478"/>
          <ac:picMkLst>
            <pc:docMk/>
            <pc:sldMk cId="247174244" sldId="696"/>
            <ac:picMk id="4" creationId="{4E201B75-38EE-6A4E-9C21-5CBFCE2B55B8}"/>
          </ac:picMkLst>
        </pc:picChg>
        <pc:picChg chg="add mod">
          <ac:chgData name="מאור שגיא" userId="620a2504-1124-4366-8e48-702db33f5fbe" providerId="ADAL" clId="{0CCF1352-9742-4DC6-88CE-E5A8631DA7DE}" dt="2022-09-14T18:22:44.888" v="21" actId="1035"/>
          <ac:picMkLst>
            <pc:docMk/>
            <pc:sldMk cId="247174244" sldId="696"/>
            <ac:picMk id="8" creationId="{463842C6-053C-C0B6-75E9-91B8B269A35E}"/>
          </ac:picMkLst>
        </pc:picChg>
      </pc:sldChg>
      <pc:sldChg chg="addSp delSp modSp modNotesTx">
        <pc:chgData name="מאור שגיא" userId="620a2504-1124-4366-8e48-702db33f5fbe" providerId="ADAL" clId="{0CCF1352-9742-4DC6-88CE-E5A8631DA7DE}" dt="2022-09-15T15:26:07.948" v="224"/>
        <pc:sldMkLst>
          <pc:docMk/>
          <pc:sldMk cId="3483555735" sldId="716"/>
        </pc:sldMkLst>
        <pc:picChg chg="add del mod">
          <ac:chgData name="מאור שגיא" userId="620a2504-1124-4366-8e48-702db33f5fbe" providerId="ADAL" clId="{0CCF1352-9742-4DC6-88CE-E5A8631DA7DE}" dt="2022-09-15T15:02:50.557" v="28" actId="21"/>
          <ac:picMkLst>
            <pc:docMk/>
            <pc:sldMk cId="3483555735" sldId="716"/>
            <ac:picMk id="1026" creationId="{713D7CF2-7AD4-73E9-472E-F939BB1894D0}"/>
          </ac:picMkLst>
        </pc:picChg>
      </pc:sldChg>
      <pc:sldChg chg="addSp delSp modSp new mod setBg modShow">
        <pc:chgData name="מאור שגיא" userId="620a2504-1124-4366-8e48-702db33f5fbe" providerId="ADAL" clId="{0CCF1352-9742-4DC6-88CE-E5A8631DA7DE}" dt="2022-09-15T15:03:25.665" v="36" actId="729"/>
        <pc:sldMkLst>
          <pc:docMk/>
          <pc:sldMk cId="586451679" sldId="729"/>
        </pc:sldMkLst>
        <pc:spChg chg="del">
          <ac:chgData name="מאור שגיא" userId="620a2504-1124-4366-8e48-702db33f5fbe" providerId="ADAL" clId="{0CCF1352-9742-4DC6-88CE-E5A8631DA7DE}" dt="2022-09-15T15:03:01.410" v="32" actId="478"/>
          <ac:spMkLst>
            <pc:docMk/>
            <pc:sldMk cId="586451679" sldId="729"/>
            <ac:spMk id="2" creationId="{5201F34C-2182-96F1-4183-F33FC2D5F395}"/>
          </ac:spMkLst>
        </pc:spChg>
        <pc:spChg chg="del">
          <ac:chgData name="מאור שגיא" userId="620a2504-1124-4366-8e48-702db33f5fbe" providerId="ADAL" clId="{0CCF1352-9742-4DC6-88CE-E5A8631DA7DE}" dt="2022-09-15T15:03:02.085" v="33" actId="478"/>
          <ac:spMkLst>
            <pc:docMk/>
            <pc:sldMk cId="586451679" sldId="729"/>
            <ac:spMk id="3" creationId="{59A8781B-FB7A-2018-68F2-F6C4E3850D2A}"/>
          </ac:spMkLst>
        </pc:spChg>
        <pc:picChg chg="add mod">
          <ac:chgData name="מאור שגיא" userId="620a2504-1124-4366-8e48-702db33f5fbe" providerId="ADAL" clId="{0CCF1352-9742-4DC6-88CE-E5A8631DA7DE}" dt="2022-09-15T15:03:07.539" v="35" actId="26606"/>
          <ac:picMkLst>
            <pc:docMk/>
            <pc:sldMk cId="586451679" sldId="729"/>
            <ac:picMk id="4" creationId="{2804BE96-A844-82C3-6257-4B960E38CFE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6E41069-82C5-1841-AD11-8B824E17D6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25BC6-FA14-3C44-A573-8D5956F50C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BFDE64-1C36-BA4F-9D61-9A508ED57226}" type="datetimeFigureOut">
              <a:rPr lang="en-US" smtClean="0"/>
              <a:t>31-Oct-22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EA1983-6728-A845-A643-CF06743297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43308-D9CC-EE47-84A5-883E761BE4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2855EE-563D-B24D-833D-C70A9547B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16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BDC0B3-F352-B04D-9799-622E63B2901F}" type="datetimeFigureOut">
              <a:rPr lang="en-US" smtClean="0"/>
              <a:t>31-Oct-22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EB368-6FB1-354E-ABD3-CF9C39DD9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52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arest_neighbor_search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on_Cycliste_International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UCI_World_Tour" TargetMode="External"/><Relationship Id="rId4" Type="http://schemas.openxmlformats.org/officeDocument/2006/relationships/hyperlink" Target="https://en.wikipedia.org/wiki/UCI_WorldTeam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Paulo – performance director</a:t>
            </a:r>
          </a:p>
          <a:p>
            <a:r>
              <a:rPr lang="en-US" dirty="0"/>
              <a:t>Faculty member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989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Important note – using cyclists that didn’t participate data</a:t>
            </a:r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58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To explain – insert all team cyclists (let’s say 30)</a:t>
            </a:r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76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To explain – insert all team cyclists (let’s say 30)</a:t>
            </a:r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86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aould</a:t>
            </a:r>
            <a:r>
              <a:rPr lang="en-US" dirty="0"/>
              <a:t> like to maximize the AUC</a:t>
            </a:r>
          </a:p>
          <a:p>
            <a:r>
              <a:rPr lang="en-US" dirty="0"/>
              <a:t>For all different thresholds the precision and recall score would be higher</a:t>
            </a:r>
          </a:p>
          <a:p>
            <a:r>
              <a:rPr lang="en-US" dirty="0"/>
              <a:t>For example – for 0.1 thresh (low) we would like to recommend largest portion of cyclist who raced</a:t>
            </a:r>
          </a:p>
          <a:p>
            <a:r>
              <a:rPr lang="en-US" dirty="0"/>
              <a:t>For 0.9 thresh (high) if we are so cautious the best thing is that the one we recommend for the very least would be actually raced</a:t>
            </a:r>
            <a:endParaRPr lang="he-IL" dirty="0"/>
          </a:p>
          <a:p>
            <a:endParaRPr lang="he-IL" dirty="0"/>
          </a:p>
          <a:p>
            <a:r>
              <a:rPr lang="en-US" dirty="0"/>
              <a:t>Easier to see on graph edges, we </a:t>
            </a:r>
            <a:r>
              <a:rPr lang="en-US" dirty="0" err="1"/>
              <a:t>wold</a:t>
            </a:r>
            <a:r>
              <a:rPr lang="en-US" dirty="0"/>
              <a:t> like to push the recall/precision to be higher (like the arrows direction)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These metrics are evaluating the precision and recall for specific number of cyclists recommended.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Precision and recall are most appropriate here because this is a one class 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predic</a:t>
            </a: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-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tion</a:t>
            </a: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problem, i.e., we are only interested in correctly predicting which cyclists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will participate in the race.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While in many applications precision — the portion of correct predictions in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the predicted list is most important, in this application the amount of correct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predictions, cyclists that participate in the race, is very low, and hence recall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seems more expressive. Moreover, it is likely that when the upcoming race re-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quires n cyclists, the coach will ask the framework for at least n recommended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cyclists, however, the coach typically will require additional k recommended cy-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clists</a:t>
            </a: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spare in case any of the top favored cyclists will not be able to participate.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We hence also compute recall@(n + k) for k = 0, 1....</a:t>
            </a:r>
            <a:endParaRPr lang="en-US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LID4096" dirty="0"/>
          </a:p>
          <a:p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12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aould</a:t>
            </a:r>
            <a:r>
              <a:rPr lang="en-US" dirty="0"/>
              <a:t> like to maximize the AUC</a:t>
            </a:r>
          </a:p>
          <a:p>
            <a:r>
              <a:rPr lang="en-US" dirty="0"/>
              <a:t>For all different thresholds the precision and recall score would be higher</a:t>
            </a:r>
          </a:p>
          <a:p>
            <a:r>
              <a:rPr lang="en-US" dirty="0"/>
              <a:t>For example – for 0.1 thresh (low) we would like to recommend largest portion of cyclist who raced</a:t>
            </a:r>
          </a:p>
          <a:p>
            <a:r>
              <a:rPr lang="en-US" dirty="0"/>
              <a:t>For 0.9 thresh (high) if we are so cautious the best thing is that the one we recommend for the very least would be actually raced</a:t>
            </a:r>
            <a:endParaRPr lang="he-IL" dirty="0"/>
          </a:p>
          <a:p>
            <a:endParaRPr lang="he-IL" dirty="0"/>
          </a:p>
          <a:p>
            <a:r>
              <a:rPr lang="en-US" dirty="0"/>
              <a:t>Easier to see on graph edges, we </a:t>
            </a:r>
            <a:r>
              <a:rPr lang="en-US" dirty="0" err="1"/>
              <a:t>wold</a:t>
            </a:r>
            <a:r>
              <a:rPr lang="en-US" dirty="0"/>
              <a:t> like to push the recall/precision to be higher (like the arrows direction)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These metrics are evaluating the precision and recall for specific number of cyclists recommended.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Precision and recall are most appropriate here because this is a one class 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predic</a:t>
            </a: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-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tion</a:t>
            </a: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problem, i.e., we are only interested in correctly predicting which cyclists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will participate in the race.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While in many applications precision — the portion of correct predictions in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the predicted list is most important, in this application the amount of correct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predictions, cyclists that participate in the race, is very low, and hence recall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seems more expressive. Moreover, it is likely that when the upcoming race re-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quires n cyclists, the coach will ask the framework for at least n recommended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cyclists, however, the coach typically will require additional k recommended cy-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clists</a:t>
            </a: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spare in case any of the top favored cyclists will not be able to participate.</a:t>
            </a:r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We hence also compute recall@(n + k) for k = 0, 1....</a:t>
            </a:r>
            <a:endParaRPr lang="en-US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LID4096" dirty="0"/>
          </a:p>
          <a:p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52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90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08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61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thresholds for creating the PR graphs defined as I (number of cyclists </a:t>
            </a:r>
            <a:r>
              <a:rPr lang="en-US" dirty="0" err="1"/>
              <a:t>recommanded</a:t>
            </a:r>
            <a:r>
              <a:rPr lang="en-US" dirty="0"/>
              <a:t>)</a:t>
            </a:r>
          </a:p>
          <a:p>
            <a:r>
              <a:rPr lang="en-US" dirty="0"/>
              <a:t>Don’t forget to say the values of PR and R@(</a:t>
            </a:r>
            <a:r>
              <a:rPr lang="en-US" dirty="0" err="1"/>
              <a:t>n+k</a:t>
            </a:r>
            <a:r>
              <a:rPr lang="en-US" dirty="0"/>
              <a:t>)</a:t>
            </a:r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27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 = </a:t>
            </a:r>
            <a:r>
              <a:rPr lang="he-IL" dirty="0" err="1"/>
              <a:t>קאי</a:t>
            </a:r>
            <a:endParaRPr lang="en-US" dirty="0"/>
          </a:p>
          <a:p>
            <a:r>
              <a:rPr lang="en-US" dirty="0"/>
              <a:t>Information gain / mutual information + chi2 =&gt;for categorical (classification tasks)</a:t>
            </a:r>
          </a:p>
          <a:p>
            <a:endParaRPr lang="en-US" dirty="0"/>
          </a:p>
          <a:p>
            <a:r>
              <a:rPr lang="en-US" dirty="0"/>
              <a:t>IG -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measure of how much information a feature provides about a class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MI-information gain can also be used for feature selection, by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evaluating the gain of each variable in the context of the target variable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In this slightly different usage, the calculation is referred to as mutual information between the two random variables.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Mutual information calculates the statistical dependence between two variables and is the name given to information gain when applied to variable selection.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algn="l" rtl="0"/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Chi squared - </a:t>
            </a:r>
            <a:r>
              <a:rPr lang="en" b="1" i="0" dirty="0">
                <a:solidFill>
                  <a:srgbClr val="202124"/>
                </a:solidFill>
                <a:effectLst/>
                <a:cs typeface="arial" panose="020B0604020202020204" pitchFamily="34" charset="0"/>
              </a:rPr>
              <a:t>A chi-square test is used in statistics to test the independence of two events</a:t>
            </a:r>
            <a:r>
              <a:rPr lang="en" b="0" i="0" dirty="0">
                <a:solidFill>
                  <a:srgbClr val="202124"/>
                </a:solidFill>
                <a:effectLst/>
                <a:cs typeface="arial" panose="020B0604020202020204" pitchFamily="34" charset="0"/>
              </a:rPr>
              <a:t>. Given the data of two variables, we can get observed count O and expected count E. Chi-Square measures how expected count E and observed count O deviates each other.</a:t>
            </a:r>
          </a:p>
          <a:p>
            <a:pPr algn="l" rtl="0"/>
            <a:endParaRPr lang="en" b="0" i="0" dirty="0">
              <a:solidFill>
                <a:srgbClr val="202124"/>
              </a:solidFill>
              <a:effectLst/>
              <a:cs typeface="arial" panose="020B0604020202020204" pitchFamily="34" charset="0"/>
            </a:endParaRPr>
          </a:p>
          <a:p>
            <a:pPr algn="l" rtl="0"/>
            <a:r>
              <a:rPr lang="en" b="0" i="0" dirty="0">
                <a:solidFill>
                  <a:srgbClr val="202124"/>
                </a:solidFill>
                <a:effectLst/>
                <a:cs typeface="arial" panose="020B0604020202020204" pitchFamily="34" charset="0"/>
              </a:rPr>
              <a:t>Relief – originally for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binary classification problems. </a:t>
            </a:r>
            <a:r>
              <a:rPr lang="en" b="0" i="0" dirty="0">
                <a:solidFill>
                  <a:srgbClr val="202124"/>
                </a:solidFill>
                <a:effectLst/>
                <a:cs typeface="arial" panose="020B0604020202020204" pitchFamily="34" charset="0"/>
              </a:rPr>
              <a:t>Iterative method -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Relief feature scoring is based on the identification of feature value differences between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Nearest neighbor search"/>
              </a:rPr>
              <a:t>nearest neighbor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instance pairs. If a feature value difference is observed in a neighboring instance pair with the same class (a 'hit'), the feature score decreases. Alternatively, if a feature value difference is observed in a neighboring instance pair with different class values (a 'miss'), the feature score increases. </a:t>
            </a:r>
            <a:endParaRPr lang="iw-IL" b="0" i="0" dirty="0">
              <a:solidFill>
                <a:srgbClr val="202124"/>
              </a:solidFill>
              <a:effectLst/>
              <a:cs typeface="arial" panose="020B0604020202020204" pitchFamily="34" charset="0"/>
            </a:endParaRPr>
          </a:p>
          <a:p>
            <a:br>
              <a:rPr lang="e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US" b="0" dirty="0"/>
          </a:p>
          <a:p>
            <a:endParaRPr lang="en-US" dirty="0"/>
          </a:p>
          <a:p>
            <a:r>
              <a:rPr lang="en-US" dirty="0"/>
              <a:t>https://towardsdatascience.com/using-the-chi-squared-test-for-feature-selection-with-implementation-b15a4dad93f1</a:t>
            </a:r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74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84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19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01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67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412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89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5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198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7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368"/>
              </a:spcBef>
              <a:defRPr/>
            </a:pPr>
            <a:endParaRPr lang="en-US" dirty="0">
              <a:latin typeface="+mj-lt"/>
              <a:cs typeface="Calibri Light"/>
            </a:endParaRPr>
          </a:p>
          <a:p>
            <a:pPr>
              <a:spcBef>
                <a:spcPts val="1368"/>
              </a:spcBef>
              <a:defRPr/>
            </a:pP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/>
              </a:rPr>
              <a:t>Union 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/>
              </a:rPr>
              <a:t>Cycliste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/>
              </a:rPr>
              <a:t> 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/>
              </a:rPr>
              <a:t>Internationale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(UCI) -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International Cycling Union</a:t>
            </a:r>
            <a:endParaRPr lang="en-US" dirty="0">
              <a:latin typeface="+mj-lt"/>
              <a:cs typeface="Calibri Light"/>
            </a:endParaRPr>
          </a:p>
          <a:p>
            <a:pPr>
              <a:spcBef>
                <a:spcPts val="1368"/>
              </a:spcBef>
              <a:defRPr/>
            </a:pP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UCI WorldTeam"/>
              </a:rPr>
              <a:t>UCI 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UCI WorldTeam"/>
              </a:rPr>
              <a:t>WorldTeams</a:t>
            </a:r>
            <a:r>
              <a:rPr lang="en-US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competes in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UCI World Tour"/>
              </a:rPr>
              <a:t>UCI World Tour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cycling team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of the 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highest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category in 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professional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road 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cycling</a:t>
            </a:r>
          </a:p>
          <a:p>
            <a:pPr>
              <a:spcBef>
                <a:spcPts val="1368"/>
              </a:spcBef>
              <a:defRPr/>
            </a:pPr>
            <a:endParaRPr lang="en-US" b="1" i="0" dirty="0">
              <a:solidFill>
                <a:srgbClr val="5F6368"/>
              </a:solidFill>
              <a:effectLst/>
              <a:latin typeface="arial" panose="020B0604020202020204" pitchFamily="34" charset="0"/>
              <a:cs typeface="Calibri Light"/>
            </a:endParaRPr>
          </a:p>
          <a:p>
            <a:pPr algn="l" fontAlgn="base"/>
            <a:r>
              <a:rPr lang="en-US" b="1" i="0" dirty="0">
                <a:solidFill>
                  <a:srgbClr val="1C1C1C"/>
                </a:solidFill>
                <a:effectLst/>
                <a:latin typeface="inherit"/>
              </a:rPr>
              <a:t>Teams (3 Tiers)</a:t>
            </a:r>
            <a:r>
              <a:rPr lang="en-US" b="0" i="0" dirty="0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: (sorted from highest to lowest)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WorldTeams</a:t>
            </a:r>
            <a:r>
              <a:rPr lang="en-US" b="0" i="0" dirty="0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 WT: There will be 19 WT teams in 2020.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ProTeams</a:t>
            </a:r>
            <a:r>
              <a:rPr lang="en-US" b="0" i="0" dirty="0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 PT (</a:t>
            </a:r>
            <a:r>
              <a:rPr lang="en-US" b="0" i="0" dirty="0" err="1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ProContinental</a:t>
            </a:r>
            <a:r>
              <a:rPr lang="en-US" b="0" i="0" dirty="0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 Teams). Well also have 19 PT teams in 2020.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Continental Teams CT. There are probably somewhere between 100 and 200 CT teams world wide.</a:t>
            </a:r>
          </a:p>
          <a:p>
            <a:pPr algn="l" fontAlgn="base"/>
            <a:r>
              <a:rPr lang="en-US" b="1" i="0" dirty="0">
                <a:solidFill>
                  <a:srgbClr val="1C1C1C"/>
                </a:solidFill>
                <a:effectLst/>
                <a:latin typeface="inherit"/>
              </a:rPr>
              <a:t>Races (4 Tiers)</a:t>
            </a:r>
            <a:r>
              <a:rPr lang="en-US" b="0" i="0" dirty="0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: (sorted from highest to lowest)</a:t>
            </a:r>
          </a:p>
          <a:p>
            <a:pPr algn="l" fontAlgn="base"/>
            <a:r>
              <a:rPr lang="en-US" b="0" i="0" dirty="0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Races are always denoted like this: "</a:t>
            </a:r>
            <a:r>
              <a:rPr lang="en-US" b="0" i="0" dirty="0" err="1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Type.Category</a:t>
            </a:r>
            <a:r>
              <a:rPr lang="en-US" b="0" i="0" dirty="0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" (like "1.PT") The Type describes </a:t>
            </a:r>
            <a:r>
              <a:rPr lang="en-US" b="0" i="0" dirty="0" err="1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wheter</a:t>
            </a:r>
            <a:r>
              <a:rPr lang="en-US" b="0" i="0" dirty="0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 the races is a </a:t>
            </a:r>
            <a:r>
              <a:rPr lang="en-US" b="0" i="0" dirty="0" err="1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oneday</a:t>
            </a:r>
            <a:r>
              <a:rPr lang="en-US" b="0" i="0" dirty="0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 race (1) or stage race (2). The categories are the following: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.WT: WorldTour Races: In most of these races (with a few exceptions) all WT teams have to participate. They will also give out wildcards to PT teams. CT teams are not allowed here. Thus they are the post </a:t>
            </a:r>
            <a:r>
              <a:rPr lang="en-US" b="0" i="0" dirty="0" err="1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prestigous</a:t>
            </a:r>
            <a:r>
              <a:rPr lang="en-US" b="0" i="0" dirty="0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 races.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.PT: ProTour Races (HC Races). Here WT teams (in some races more than in others) mix with PT teams and a few CT teams.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.1: These are smaller races with a really limited number of WT teams, sometimes none, but more PT and </a:t>
            </a:r>
            <a:r>
              <a:rPr lang="en-US" b="0" i="0" dirty="0" err="1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alot</a:t>
            </a:r>
            <a:r>
              <a:rPr lang="en-US" b="0" i="0" dirty="0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 of CT teams.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Noto Sans" panose="020B0502040204020203" pitchFamily="34" charset="0"/>
              </a:rPr>
              <a:t>.2: These are rather amateur races with only CT teams and local elite teams (with no UCI license)</a:t>
            </a:r>
          </a:p>
          <a:p>
            <a:pPr>
              <a:spcBef>
                <a:spcPts val="1368"/>
              </a:spcBef>
              <a:defRPr/>
            </a:pPr>
            <a:endParaRPr lang="en-US" b="0" i="0" dirty="0">
              <a:solidFill>
                <a:srgbClr val="1C1C1C"/>
              </a:solidFill>
              <a:effectLst/>
              <a:latin typeface="Noto Sans" panose="020B0502040204020203" pitchFamily="34" charset="0"/>
              <a:cs typeface="Calibri Light"/>
            </a:endParaRPr>
          </a:p>
          <a:p>
            <a:pPr>
              <a:spcBef>
                <a:spcPts val="1368"/>
              </a:spcBef>
              <a:defRPr/>
            </a:pPr>
            <a:r>
              <a:rPr lang="en-US" dirty="0">
                <a:latin typeface="+mj-lt"/>
                <a:cs typeface="Calibri Light"/>
              </a:rPr>
              <a:t>https://www.reddit.com/r/peloton/comments/ejfc4r/worldtour_vs_protour_can_someone_help_me/</a:t>
            </a:r>
          </a:p>
          <a:p>
            <a:pPr algn="r" rtl="1"/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2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– In the paper we present IPT Training Peaks data only. We are working of many teams data now.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31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  <a:p>
            <a:pPr algn="l" rtl="0"/>
            <a:r>
              <a:rPr lang="en-US" dirty="0"/>
              <a:t>Motivation-</a:t>
            </a:r>
          </a:p>
          <a:p>
            <a:pPr>
              <a:lnSpc>
                <a:spcPct val="150000"/>
              </a:lnSpc>
              <a:spcBef>
                <a:spcPts val="1368"/>
              </a:spcBef>
              <a:defRPr/>
            </a:pPr>
            <a:r>
              <a:rPr lang="en-US" dirty="0">
                <a:latin typeface="+mj-lt"/>
                <a:cs typeface="Calibri Light"/>
              </a:rPr>
              <a:t>Rank Cyclists to race for each specific race is time consuming task, and hard to determine based on evidence (data).</a:t>
            </a:r>
            <a:endParaRPr lang="en-US" dirty="0"/>
          </a:p>
          <a:p>
            <a:pPr>
              <a:lnSpc>
                <a:spcPct val="150000"/>
              </a:lnSpc>
              <a:spcBef>
                <a:spcPts val="1368"/>
              </a:spcBef>
              <a:defRPr/>
            </a:pPr>
            <a:r>
              <a:rPr lang="en-US" dirty="0">
                <a:latin typeface="+mj-lt"/>
                <a:cs typeface="Calibri Light"/>
              </a:rPr>
              <a:t>Coaches go over and analyze a lot of data and pick the best collection of cyclists for a specific race.</a:t>
            </a:r>
          </a:p>
          <a:p>
            <a:pPr>
              <a:lnSpc>
                <a:spcPct val="150000"/>
              </a:lnSpc>
              <a:spcBef>
                <a:spcPts val="1368"/>
              </a:spcBef>
              <a:defRPr/>
            </a:pPr>
            <a:r>
              <a:rPr lang="en-US" dirty="0">
                <a:latin typeface="+mj-lt"/>
                <a:cs typeface="Calibri Light"/>
              </a:rPr>
              <a:t>The decision depends on a vast number of parameters.</a:t>
            </a:r>
          </a:p>
          <a:p>
            <a:pPr>
              <a:lnSpc>
                <a:spcPct val="150000"/>
              </a:lnSpc>
              <a:spcBef>
                <a:spcPts val="1368"/>
              </a:spcBef>
              <a:defRPr/>
            </a:pPr>
            <a:endParaRPr lang="en-US" dirty="0">
              <a:latin typeface="+mj-lt"/>
              <a:cs typeface="Calibri Light"/>
            </a:endParaRPr>
          </a:p>
          <a:p>
            <a:pPr>
              <a:lnSpc>
                <a:spcPct val="150000"/>
              </a:lnSpc>
              <a:spcBef>
                <a:spcPts val="1368"/>
              </a:spcBef>
              <a:defRPr/>
            </a:pPr>
            <a:r>
              <a:rPr lang="en-US" dirty="0">
                <a:latin typeface="+mj-lt"/>
                <a:cs typeface="Calibri Light"/>
              </a:rPr>
              <a:t>Todays solution – working with dashboard and track cyclists workouts performance and stages to race with many properties</a:t>
            </a:r>
          </a:p>
          <a:p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9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 defTabSz="457200">
              <a:lnSpc>
                <a:spcPct val="150000"/>
              </a:lnSpc>
              <a:spcBef>
                <a:spcPts val="1368"/>
              </a:spcBef>
              <a:buFont typeface="Arial" panose="020B0604020202020204" pitchFamily="34" charset="0"/>
              <a:buNone/>
              <a:defRPr/>
            </a:pPr>
            <a:r>
              <a:rPr lang="en-US" sz="2400" dirty="0" err="1"/>
              <a:t>Kholkine</a:t>
            </a:r>
            <a:r>
              <a:rPr lang="en-US" sz="2400" dirty="0"/>
              <a:t>, Leonid, et al. </a:t>
            </a:r>
            <a:r>
              <a:rPr lang="en-US" sz="2400" b="1" dirty="0"/>
              <a:t>A Learn-to-Rank Approach for Predicting Road Cycling Race 	Outcomes.</a:t>
            </a:r>
            <a:r>
              <a:rPr lang="en-US" sz="2400" dirty="0"/>
              <a:t> Frontiers in sports and active living 3 (2021).‏</a:t>
            </a:r>
          </a:p>
          <a:p>
            <a:pPr marL="0" lvl="1" indent="0" defTabSz="457200">
              <a:lnSpc>
                <a:spcPct val="150000"/>
              </a:lnSpc>
              <a:spcBef>
                <a:spcPts val="1368"/>
              </a:spcBef>
              <a:buFont typeface="Arial" panose="020B0604020202020204" pitchFamily="34" charset="0"/>
              <a:buNone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ML model prediction of top 10 cyclists in races results</a:t>
            </a:r>
            <a:endParaRPr lang="en-US" sz="2400" dirty="0"/>
          </a:p>
          <a:p>
            <a:pPr marL="0" lvl="1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Use data from PCS website</a:t>
            </a:r>
          </a:p>
          <a:p>
            <a:pPr marL="914400" lvl="3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Riders’ data</a:t>
            </a:r>
          </a:p>
          <a:p>
            <a:pPr marL="914400" lvl="3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Historical results of the rider</a:t>
            </a:r>
          </a:p>
          <a:p>
            <a:pPr marL="914400" lvl="3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The PCS points of the rider </a:t>
            </a:r>
          </a:p>
          <a:p>
            <a:pPr marL="914400" lvl="3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Train data from 2000-2017</a:t>
            </a:r>
          </a:p>
          <a:p>
            <a:pPr marL="914400" lvl="3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Test data 2018-2019</a:t>
            </a:r>
          </a:p>
          <a:p>
            <a:pPr marL="914400" lvl="3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 Light"/>
                <a:cs typeface="Calibri Light"/>
              </a:rPr>
              <a:t>One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day races</a:t>
            </a:r>
          </a:p>
          <a:p>
            <a:pPr marL="0" lvl="1" indent="0" defTabSz="457200">
              <a:lnSpc>
                <a:spcPct val="150000"/>
              </a:lnSpc>
              <a:spcBef>
                <a:spcPts val="1368"/>
              </a:spcBef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0" lvl="1" indent="0" defTabSz="457200">
              <a:lnSpc>
                <a:spcPct val="150000"/>
              </a:lnSpc>
              <a:spcBef>
                <a:spcPts val="1368"/>
              </a:spcBef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0" lvl="1" indent="0" defTabSz="457200">
              <a:lnSpc>
                <a:spcPct val="150000"/>
              </a:lnSpc>
              <a:spcBef>
                <a:spcPts val="1368"/>
              </a:spcBef>
              <a:buFont typeface="Arial" panose="020B0604020202020204" pitchFamily="34" charset="0"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Bulck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, David, Arthur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Vande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Weghe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, and Dries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Goossens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.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Result-based talent 	identification in road cycling: discovering the next Eddy Merckx.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Annals of Operations 	Research (2021): 1-18.‏</a:t>
            </a:r>
          </a:p>
          <a:p>
            <a:pPr marL="0" lvl="1" indent="0" defTabSz="457200">
              <a:lnSpc>
                <a:spcPct val="150000"/>
              </a:lnSpc>
              <a:spcBef>
                <a:spcPts val="1368"/>
              </a:spcBef>
              <a:buFont typeface="Arial" panose="020B0604020202020204" pitchFamily="34" charset="0"/>
              <a:buNone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Detection of new talented riders under 23 years old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0" lvl="1" indent="-457200" defTabSz="457200">
              <a:lnSpc>
                <a:spcPct val="150000"/>
              </a:lnSpc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Calibri Light"/>
                <a:cs typeface="Calibri Light"/>
              </a:rPr>
              <a:t>D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ata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from </a:t>
            </a:r>
            <a:r>
              <a:rPr lang="en-US" sz="2400" dirty="0"/>
              <a:t>PCS and CQ websites:</a:t>
            </a:r>
          </a:p>
          <a:p>
            <a:pPr marL="914400" lvl="3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Riders’ rankings &amp; points</a:t>
            </a:r>
          </a:p>
          <a:p>
            <a:pPr marL="914400" lvl="3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Races data</a:t>
            </a:r>
          </a:p>
          <a:p>
            <a:pPr marL="914400" lvl="3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Predict the performance (UCI points)</a:t>
            </a:r>
          </a:p>
          <a:p>
            <a:pPr marL="914400" lvl="3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Data 2007-2018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914400" lvl="3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914400" lvl="3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19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 defTabSz="457200">
              <a:lnSpc>
                <a:spcPct val="150000"/>
              </a:lnSpc>
              <a:spcBef>
                <a:spcPts val="1368"/>
              </a:spcBef>
              <a:buFont typeface="Arial" panose="020B0604020202020204" pitchFamily="34" charset="0"/>
              <a:buNone/>
              <a:defRPr/>
            </a:pPr>
            <a:r>
              <a:rPr lang="en-US" sz="2400" dirty="0"/>
              <a:t>Leeuw, Arie-Willem de, et al. </a:t>
            </a:r>
            <a:r>
              <a:rPr lang="en-US" sz="2400" b="1" dirty="0"/>
              <a:t>Time series regression in professional road cycling. </a:t>
            </a:r>
            <a:r>
              <a:rPr lang="en-US" sz="2400" dirty="0"/>
              <a:t>	International Conference on Discovery Science. Springer, Cham, 2020.‏</a:t>
            </a:r>
          </a:p>
          <a:p>
            <a:pPr marL="0" lvl="1" indent="0" defTabSz="457200">
              <a:lnSpc>
                <a:spcPct val="150000"/>
              </a:lnSpc>
              <a:spcBef>
                <a:spcPts val="1368"/>
              </a:spcBef>
              <a:buFont typeface="Arial" panose="020B0604020202020204" pitchFamily="34" charset="0"/>
              <a:buNone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ML model prediction of cyclist’s power performance In Tour de France</a:t>
            </a:r>
            <a:endParaRPr lang="en-US" sz="2400" dirty="0"/>
          </a:p>
          <a:p>
            <a:pPr marL="0" lvl="1" indent="-457200" defTabSz="457200">
              <a:lnSpc>
                <a:spcPct val="150000"/>
              </a:lnSpc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Data -</a:t>
            </a:r>
            <a:endParaRPr lang="en-US" sz="2000" dirty="0"/>
          </a:p>
          <a:p>
            <a:pPr marL="914400" lvl="5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Performance of single rider during several years.</a:t>
            </a:r>
          </a:p>
          <a:p>
            <a:pPr marL="914400" lvl="5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Physical measurements, temp., altitude, speed, distance (cycling computer)</a:t>
            </a:r>
          </a:p>
          <a:p>
            <a:pPr marL="914400" lvl="5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Stages profiles and additional data – 150 stages</a:t>
            </a:r>
          </a:p>
          <a:p>
            <a:pPr marL="0" marR="0" lvl="1" indent="0" algn="l" defTabSz="457200" rtl="0" eaLnBrk="1" fontAlgn="auto" latinLnBrk="0" hangingPunct="1">
              <a:lnSpc>
                <a:spcPct val="150000"/>
              </a:lnSpc>
              <a:spcBef>
                <a:spcPts val="136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3600" i="0" dirty="0"/>
          </a:p>
          <a:p>
            <a:pPr marL="0" marR="0" lvl="1" indent="0" algn="l" defTabSz="457200" rtl="0" eaLnBrk="1" fontAlgn="auto" latinLnBrk="0" hangingPunct="1">
              <a:lnSpc>
                <a:spcPct val="150000"/>
              </a:lnSpc>
              <a:spcBef>
                <a:spcPts val="136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3600" i="0" dirty="0"/>
          </a:p>
          <a:p>
            <a:pPr marL="0" marR="0" lvl="1" indent="0" algn="l" defTabSz="457200" rtl="0" eaLnBrk="1" fontAlgn="auto" latinLnBrk="0" hangingPunct="1">
              <a:lnSpc>
                <a:spcPct val="150000"/>
              </a:lnSpc>
              <a:spcBef>
                <a:spcPts val="136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600" i="0" dirty="0"/>
              <a:t>Kataoka, </a:t>
            </a:r>
            <a:r>
              <a:rPr lang="en-US" sz="3600" i="0" dirty="0" err="1"/>
              <a:t>Yasuyuki</a:t>
            </a:r>
            <a:r>
              <a:rPr lang="en-US" sz="3600" i="0" dirty="0"/>
              <a:t>, and Peter Gray. </a:t>
            </a:r>
            <a:r>
              <a:rPr lang="en-US" sz="3600" b="1" i="0" dirty="0"/>
              <a:t>Real-time power performance prediction in tour de France.</a:t>
            </a:r>
            <a:r>
              <a:rPr lang="en-US" sz="3600" i="0" dirty="0"/>
              <a:t> International workshop on machine learning and data mining for sports analytics. Springer, Cham, 2018.‏</a:t>
            </a:r>
          </a:p>
          <a:p>
            <a:pPr marL="0" marR="0" lvl="1" indent="0" algn="l" defTabSz="457200" rtl="0" eaLnBrk="1" fontAlgn="auto" latinLnBrk="0" hangingPunct="1">
              <a:lnSpc>
                <a:spcPct val="150000"/>
              </a:lnSpc>
              <a:spcBef>
                <a:spcPts val="136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ML model prediction of performance of cyclist in future race</a:t>
            </a:r>
            <a:endParaRPr lang="en-US" sz="2400" i="0" dirty="0"/>
          </a:p>
          <a:p>
            <a:pPr marL="0" lvl="1" indent="0" defTabSz="457200">
              <a:lnSpc>
                <a:spcPct val="150000"/>
              </a:lnSpc>
              <a:spcBef>
                <a:spcPts val="1368"/>
              </a:spcBef>
              <a:buFont typeface="Arial" panose="020B0604020202020204" pitchFamily="34" charset="0"/>
              <a:buNone/>
              <a:defRPr/>
            </a:pPr>
            <a:r>
              <a:rPr lang="en-US" sz="2400" dirty="0"/>
              <a:t>Data -</a:t>
            </a:r>
            <a:endParaRPr lang="en-US" sz="2000" dirty="0"/>
          </a:p>
          <a:p>
            <a:pPr marL="914400" lvl="5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Single race – Tour the France 2017</a:t>
            </a:r>
          </a:p>
          <a:p>
            <a:pPr marL="914400" lvl="5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GPS to extract features &amp; environmental conditions like wind direction and speed</a:t>
            </a:r>
          </a:p>
          <a:p>
            <a:pPr marL="914400" lvl="5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Position in group feature</a:t>
            </a:r>
          </a:p>
          <a:p>
            <a:pPr marL="914400" lvl="5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Power sensor data - labels</a:t>
            </a:r>
          </a:p>
          <a:p>
            <a:pPr marL="914400" lvl="3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914400" lvl="3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914400" lvl="3" indent="-457200" defTabSz="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68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b="0" i="0" dirty="0">
                <a:solidFill>
                  <a:srgbClr val="000000"/>
                </a:solidFill>
                <a:effectLst/>
                <a:latin typeface="MaisonNeue"/>
              </a:rPr>
              <a:t>TP data – upload all trainings</a:t>
            </a:r>
          </a:p>
          <a:p>
            <a:pPr algn="l" rtl="0"/>
            <a:r>
              <a:rPr lang="en-US" b="0" i="0" dirty="0">
                <a:solidFill>
                  <a:srgbClr val="000000"/>
                </a:solidFill>
                <a:effectLst/>
                <a:latin typeface="MaisonNeue"/>
              </a:rPr>
              <a:t>STRAVA – upload some, some accounts are private.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71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Important note – using cyclists that didn’t participate data</a:t>
            </a:r>
            <a:endParaRPr lang="LID4096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EB368-6FB1-354E-ABD3-CF9C39DD93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2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EFC-4410-C948-943D-9CA59D83A07D}" type="datetimeFigureOut">
              <a:rPr lang="en-US" smtClean="0"/>
              <a:t>31-Oct-22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5DD-7EA5-2948-BC44-949737ECD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26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EFC-4410-C948-943D-9CA59D83A07D}" type="datetimeFigureOut">
              <a:rPr lang="en-US" smtClean="0"/>
              <a:t>31-Oct-22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5DD-7EA5-2948-BC44-949737ECD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8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EFC-4410-C948-943D-9CA59D83A07D}" type="datetimeFigureOut">
              <a:rPr lang="en-US" smtClean="0"/>
              <a:t>31-Oct-22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5DD-7EA5-2948-BC44-949737ECD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3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EFC-4410-C948-943D-9CA59D83A07D}" type="datetimeFigureOut">
              <a:rPr lang="en-US" smtClean="0"/>
              <a:t>31-Oct-22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5DD-7EA5-2948-BC44-949737ECD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72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EFC-4410-C948-943D-9CA59D83A07D}" type="datetimeFigureOut">
              <a:rPr lang="en-US" smtClean="0"/>
              <a:t>31-Oct-22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5DD-7EA5-2948-BC44-949737ECD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9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EFC-4410-C948-943D-9CA59D83A07D}" type="datetimeFigureOut">
              <a:rPr lang="en-US" smtClean="0"/>
              <a:t>31-Oct-22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5DD-7EA5-2948-BC44-949737ECD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0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EFC-4410-C948-943D-9CA59D83A07D}" type="datetimeFigureOut">
              <a:rPr lang="en-US" smtClean="0"/>
              <a:t>31-Oct-22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5DD-7EA5-2948-BC44-949737ECD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943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EFC-4410-C948-943D-9CA59D83A07D}" type="datetimeFigureOut">
              <a:rPr lang="en-US" smtClean="0"/>
              <a:t>31-Oct-22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5DD-7EA5-2948-BC44-949737ECD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79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EFC-4410-C948-943D-9CA59D83A07D}" type="datetimeFigureOut">
              <a:rPr lang="en-US" smtClean="0"/>
              <a:t>31-Oct-22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5DD-7EA5-2948-BC44-949737ECD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84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EFC-4410-C948-943D-9CA59D83A07D}" type="datetimeFigureOut">
              <a:rPr lang="en-US" smtClean="0"/>
              <a:t>31-Oct-22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5DD-7EA5-2948-BC44-949737ECD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10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9EFC-4410-C948-943D-9CA59D83A07D}" type="datetimeFigureOut">
              <a:rPr lang="en-US" smtClean="0"/>
              <a:t>31-Oct-22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35DD-7EA5-2948-BC44-949737ECD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60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69EFC-4410-C948-943D-9CA59D83A07D}" type="datetimeFigureOut">
              <a:rPr lang="en-US" smtClean="0"/>
              <a:t>31-Oct-22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135DD-7EA5-2948-BC44-949737ECD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7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3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18.sv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90.png"/><Relationship Id="rId18" Type="http://schemas.openxmlformats.org/officeDocument/2006/relationships/image" Target="../media/image34.png"/><Relationship Id="rId3" Type="http://schemas.openxmlformats.org/officeDocument/2006/relationships/image" Target="../media/image17.png"/><Relationship Id="rId21" Type="http://schemas.openxmlformats.org/officeDocument/2006/relationships/image" Target="../media/image36.png"/><Relationship Id="rId7" Type="http://schemas.openxmlformats.org/officeDocument/2006/relationships/image" Target="../media/image24.svg"/><Relationship Id="rId12" Type="http://schemas.openxmlformats.org/officeDocument/2006/relationships/image" Target="../media/image280.png"/><Relationship Id="rId17" Type="http://schemas.openxmlformats.org/officeDocument/2006/relationships/image" Target="../media/image27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62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1.png"/><Relationship Id="rId5" Type="http://schemas.openxmlformats.org/officeDocument/2006/relationships/image" Target="../media/image160.png"/><Relationship Id="rId15" Type="http://schemas.openxmlformats.org/officeDocument/2006/relationships/image" Target="../media/image252.png"/><Relationship Id="rId23" Type="http://schemas.openxmlformats.org/officeDocument/2006/relationships/image" Target="../media/image261.png"/><Relationship Id="rId10" Type="http://schemas.openxmlformats.org/officeDocument/2006/relationships/image" Target="../media/image270.png"/><Relationship Id="rId19" Type="http://schemas.openxmlformats.org/officeDocument/2006/relationships/image" Target="../media/image35.png"/><Relationship Id="rId4" Type="http://schemas.openxmlformats.org/officeDocument/2006/relationships/image" Target="../media/image18.svg"/><Relationship Id="rId9" Type="http://schemas.openxmlformats.org/officeDocument/2006/relationships/image" Target="../media/image260.png"/><Relationship Id="rId14" Type="http://schemas.openxmlformats.org/officeDocument/2006/relationships/image" Target="../media/image300.png"/><Relationship Id="rId22" Type="http://schemas.openxmlformats.org/officeDocument/2006/relationships/image" Target="../media/image2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8" Type="http://schemas.openxmlformats.org/officeDocument/2006/relationships/image" Target="../media/image34.png"/><Relationship Id="rId3" Type="http://schemas.openxmlformats.org/officeDocument/2006/relationships/image" Target="../media/image17.png"/><Relationship Id="rId21" Type="http://schemas.openxmlformats.org/officeDocument/2006/relationships/image" Target="../media/image36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2.xml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24" Type="http://schemas.openxmlformats.org/officeDocument/2006/relationships/image" Target="../media/image38.png"/><Relationship Id="rId5" Type="http://schemas.openxmlformats.org/officeDocument/2006/relationships/image" Target="../media/image160.png"/><Relationship Id="rId15" Type="http://schemas.openxmlformats.org/officeDocument/2006/relationships/image" Target="../media/image252.png"/><Relationship Id="rId23" Type="http://schemas.openxmlformats.org/officeDocument/2006/relationships/image" Target="../media/image37.png"/><Relationship Id="rId10" Type="http://schemas.openxmlformats.org/officeDocument/2006/relationships/image" Target="../media/image33.png"/><Relationship Id="rId19" Type="http://schemas.openxmlformats.org/officeDocument/2006/relationships/image" Target="../media/image35.png"/><Relationship Id="rId4" Type="http://schemas.openxmlformats.org/officeDocument/2006/relationships/image" Target="../media/image18.svg"/><Relationship Id="rId9" Type="http://schemas.openxmlformats.org/officeDocument/2006/relationships/image" Target="../media/image32.png"/><Relationship Id="rId14" Type="http://schemas.openxmlformats.org/officeDocument/2006/relationships/image" Target="../media/image300.png"/><Relationship Id="rId22" Type="http://schemas.openxmlformats.org/officeDocument/2006/relationships/image" Target="../media/image2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59.png"/><Relationship Id="rId4" Type="http://schemas.openxmlformats.org/officeDocument/2006/relationships/image" Target="../media/image61.png"/><Relationship Id="rId9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5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9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0.png"/><Relationship Id="rId4" Type="http://schemas.openxmlformats.org/officeDocument/2006/relationships/image" Target="../media/image70.png"/><Relationship Id="rId9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57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70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60.png"/><Relationship Id="rId10" Type="http://schemas.openxmlformats.org/officeDocument/2006/relationships/image" Target="../media/image22.png"/><Relationship Id="rId4" Type="http://schemas.openxmlformats.org/officeDocument/2006/relationships/image" Target="../media/image18.sv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ublications &amp; Media Relations - University Graphic Materials, Logos, and  Standards">
            <a:extLst>
              <a:ext uri="{FF2B5EF4-FFF2-40B4-BE49-F238E27FC236}">
                <a16:creationId xmlns:a16="http://schemas.microsoft.com/office/drawing/2014/main" id="{E9B64CB5-1517-1060-1F56-FAAE92C32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00" y="5479769"/>
            <a:ext cx="2705100" cy="137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9058" y="327819"/>
            <a:ext cx="11273883" cy="1786953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Modelling Coach Decisions in Professional</a:t>
            </a:r>
            <a:br>
              <a:rPr lang="en-US" sz="54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sz="5400" dirty="0">
                <a:solidFill>
                  <a:schemeClr val="accent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Cycling Teams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2255744"/>
                <a:ext cx="12192000" cy="324984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ts val="3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dirty="0"/>
                            <m:t>Maor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Sagi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ts val="3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dirty="0"/>
                            <m:t>Paulo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Saldanha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ts val="3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Prof</m:t>
                      </m:r>
                      <m:r>
                        <m:rPr>
                          <m:nor/>
                        </m:rPr>
                        <a:rPr lang="en-US" dirty="0"/>
                        <m:t>. </m:t>
                      </m:r>
                      <m:r>
                        <m:rPr>
                          <m:nor/>
                        </m:rPr>
                        <a:rPr lang="en-US" dirty="0"/>
                        <m:t>Guy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dirty="0"/>
                            <m:t>Shani</m:t>
                          </m:r>
                        </m:e>
                        <m: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ts val="33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dirty="0"/>
                            <m:t>Prof</m:t>
                          </m:r>
                          <m:r>
                            <m:rPr>
                              <m:nor/>
                            </m:rPr>
                            <a:rPr lang="en-US" dirty="0"/>
                            <m:t>. </m:t>
                          </m:r>
                          <m:r>
                            <m:rPr>
                              <m:nor/>
                            </m:rPr>
                            <a:rPr lang="en-US" dirty="0"/>
                            <m:t>Robert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Moskovitch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ts val="2100"/>
                  </a:lnSpc>
                </a:pPr>
                <a:r>
                  <a:rPr lang="en-US" sz="1800" baseline="30000" dirty="0"/>
                  <a:t>1</a:t>
                </a:r>
                <a:r>
                  <a:rPr lang="en-US" sz="1800" dirty="0"/>
                  <a:t>Software and Information Systems Engineering</a:t>
                </a:r>
              </a:p>
              <a:p>
                <a:pPr>
                  <a:lnSpc>
                    <a:spcPts val="2100"/>
                  </a:lnSpc>
                </a:pPr>
                <a:r>
                  <a:rPr lang="en-US" sz="1800" baseline="30000" dirty="0"/>
                  <a:t>2</a:t>
                </a:r>
                <a:r>
                  <a:rPr lang="en-US" sz="1800" dirty="0"/>
                  <a:t>Israel – Premier Tech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1200" dirty="0"/>
              </a:p>
              <a:p>
                <a:r>
                  <a:rPr lang="en-US" sz="2000" b="1" dirty="0">
                    <a:solidFill>
                      <a:srgbClr val="1F59A9"/>
                    </a:solidFill>
                  </a:rPr>
                  <a:t>Machine Learning and Data Mining for Sports Analytics Workshop 2022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2255744"/>
                <a:ext cx="12192000" cy="324984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B6BAA75-9277-A246-8AD1-F62EEEB9F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91" y="5804566"/>
            <a:ext cx="2384126" cy="763864"/>
          </a:xfrm>
          <a:prstGeom prst="rect">
            <a:avLst/>
          </a:prstGeom>
        </p:spPr>
      </p:pic>
      <p:pic>
        <p:nvPicPr>
          <p:cNvPr id="7" name="Picture 2" descr="בעלים | ICA">
            <a:extLst>
              <a:ext uri="{FF2B5EF4-FFF2-40B4-BE49-F238E27FC236}">
                <a16:creationId xmlns:a16="http://schemas.microsoft.com/office/drawing/2014/main" id="{FBFB0617-01C3-4C9B-80BF-1DF5F7FE2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/>
          <a:stretch/>
        </p:blipFill>
        <p:spPr bwMode="auto">
          <a:xfrm>
            <a:off x="4978400" y="5831098"/>
            <a:ext cx="2848762" cy="102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srael – Premier Tech / Israel Cycling Academy | LinkedIn">
            <a:extLst>
              <a:ext uri="{FF2B5EF4-FFF2-40B4-BE49-F238E27FC236}">
                <a16:creationId xmlns:a16="http://schemas.microsoft.com/office/drawing/2014/main" id="{641F4E07-742F-4B9A-8EF6-307C36E0E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86" b="14667"/>
          <a:stretch/>
        </p:blipFill>
        <p:spPr bwMode="auto">
          <a:xfrm>
            <a:off x="4771310" y="5930900"/>
            <a:ext cx="1429654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22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חץ: ימינה 10">
            <a:extLst>
              <a:ext uri="{FF2B5EF4-FFF2-40B4-BE49-F238E27FC236}">
                <a16:creationId xmlns:a16="http://schemas.microsoft.com/office/drawing/2014/main" id="{C996FC27-835F-471E-1DD5-D5A4E39AF1C2}"/>
              </a:ext>
            </a:extLst>
          </p:cNvPr>
          <p:cNvSpPr/>
          <p:nvPr/>
        </p:nvSpPr>
        <p:spPr>
          <a:xfrm>
            <a:off x="7820404" y="3269212"/>
            <a:ext cx="645372" cy="277149"/>
          </a:xfrm>
          <a:prstGeom prst="rightArrow">
            <a:avLst>
              <a:gd name="adj1" fmla="val 50000"/>
              <a:gd name="adj2" fmla="val 74633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31" name="גרפיקה 30" descr="מסד נתונים עם מילוי מלא">
            <a:extLst>
              <a:ext uri="{FF2B5EF4-FFF2-40B4-BE49-F238E27FC236}">
                <a16:creationId xmlns:a16="http://schemas.microsoft.com/office/drawing/2014/main" id="{CC76B33A-04BB-E0E7-6715-F45A31E7C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726" y="1888909"/>
            <a:ext cx="778809" cy="645373"/>
          </a:xfrm>
          <a:prstGeom prst="rect">
            <a:avLst/>
          </a:prstGeom>
        </p:spPr>
      </p:pic>
      <p:sp>
        <p:nvSpPr>
          <p:cNvPr id="37" name="תיבת טקסט 36">
            <a:extLst>
              <a:ext uri="{FF2B5EF4-FFF2-40B4-BE49-F238E27FC236}">
                <a16:creationId xmlns:a16="http://schemas.microsoft.com/office/drawing/2014/main" id="{BB3AC086-FEBD-A779-9547-4A01A85DB401}"/>
              </a:ext>
            </a:extLst>
          </p:cNvPr>
          <p:cNvSpPr txBox="1"/>
          <p:nvPr/>
        </p:nvSpPr>
        <p:spPr>
          <a:xfrm>
            <a:off x="-25690" y="3712995"/>
            <a:ext cx="1229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Cyclists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39" name="תיבת טקסט 38">
            <a:extLst>
              <a:ext uri="{FF2B5EF4-FFF2-40B4-BE49-F238E27FC236}">
                <a16:creationId xmlns:a16="http://schemas.microsoft.com/office/drawing/2014/main" id="{658B685D-A506-4BED-E55E-EF4D96E0E359}"/>
              </a:ext>
            </a:extLst>
          </p:cNvPr>
          <p:cNvSpPr txBox="1"/>
          <p:nvPr/>
        </p:nvSpPr>
        <p:spPr>
          <a:xfrm>
            <a:off x="-5754" y="2445807"/>
            <a:ext cx="1229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Stages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21" name="תיבת טקסט 38">
            <a:extLst>
              <a:ext uri="{FF2B5EF4-FFF2-40B4-BE49-F238E27FC236}">
                <a16:creationId xmlns:a16="http://schemas.microsoft.com/office/drawing/2014/main" id="{04CBB8F7-A10D-E8A7-7A3B-1CBDF8ADAFE8}"/>
              </a:ext>
            </a:extLst>
          </p:cNvPr>
          <p:cNvSpPr txBox="1"/>
          <p:nvPr/>
        </p:nvSpPr>
        <p:spPr>
          <a:xfrm>
            <a:off x="-5754" y="5056423"/>
            <a:ext cx="1229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Workouts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F8B0BF36-8AB0-26AD-8CC4-2004B91DC162}"/>
              </a:ext>
            </a:extLst>
          </p:cNvPr>
          <p:cNvSpPr txBox="1"/>
          <p:nvPr/>
        </p:nvSpPr>
        <p:spPr>
          <a:xfrm>
            <a:off x="7723984" y="3922152"/>
            <a:ext cx="10706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Features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Filtering </a:t>
            </a:r>
          </a:p>
          <a:p>
            <a:pPr algn="ctr"/>
            <a:r>
              <a:rPr lang="en-US" sz="1200" dirty="0"/>
              <a:t>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Imputation</a:t>
            </a:r>
            <a:endParaRPr lang="LID4096" sz="1200" dirty="0">
              <a:solidFill>
                <a:schemeClr val="tx1"/>
              </a:solidFill>
            </a:endParaRPr>
          </a:p>
        </p:txBody>
      </p:sp>
      <p:grpSp>
        <p:nvGrpSpPr>
          <p:cNvPr id="60" name="קבוצה 59">
            <a:extLst>
              <a:ext uri="{FF2B5EF4-FFF2-40B4-BE49-F238E27FC236}">
                <a16:creationId xmlns:a16="http://schemas.microsoft.com/office/drawing/2014/main" id="{2F3F4AF9-5959-E97C-1015-BA241C3AEA2D}"/>
              </a:ext>
            </a:extLst>
          </p:cNvPr>
          <p:cNvGrpSpPr/>
          <p:nvPr/>
        </p:nvGrpSpPr>
        <p:grpSpPr>
          <a:xfrm>
            <a:off x="1057004" y="5830040"/>
            <a:ext cx="4462269" cy="587712"/>
            <a:chOff x="886125" y="6109440"/>
            <a:chExt cx="4955322" cy="587712"/>
          </a:xfrm>
        </p:grpSpPr>
        <p:cxnSp>
          <p:nvCxnSpPr>
            <p:cNvPr id="15" name="מחבר חץ ישר 14">
              <a:extLst>
                <a:ext uri="{FF2B5EF4-FFF2-40B4-BE49-F238E27FC236}">
                  <a16:creationId xmlns:a16="http://schemas.microsoft.com/office/drawing/2014/main" id="{AEC8FC81-F897-E2DE-E936-C9BF81562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125" y="6292320"/>
              <a:ext cx="4263014" cy="1177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תיבת טקסט 25">
              <a:extLst>
                <a:ext uri="{FF2B5EF4-FFF2-40B4-BE49-F238E27FC236}">
                  <a16:creationId xmlns:a16="http://schemas.microsoft.com/office/drawing/2014/main" id="{1F0E1991-9294-DB15-3860-7EABB9DACB90}"/>
                </a:ext>
              </a:extLst>
            </p:cNvPr>
            <p:cNvSpPr txBox="1"/>
            <p:nvPr/>
          </p:nvSpPr>
          <p:spPr>
            <a:xfrm>
              <a:off x="5077436" y="6109440"/>
              <a:ext cx="7640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Time</a:t>
              </a:r>
              <a:endParaRPr lang="LID4096" b="1" dirty="0"/>
            </a:p>
          </p:txBody>
        </p:sp>
        <p:cxnSp>
          <p:nvCxnSpPr>
            <p:cNvPr id="35" name="מחבר ישר 34">
              <a:extLst>
                <a:ext uri="{FF2B5EF4-FFF2-40B4-BE49-F238E27FC236}">
                  <a16:creationId xmlns:a16="http://schemas.microsoft.com/office/drawing/2014/main" id="{234A9FAD-610A-E482-2370-88ACFDC88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4879" y="6109440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תיבת טקסט 58">
                  <a:extLst>
                    <a:ext uri="{FF2B5EF4-FFF2-40B4-BE49-F238E27FC236}">
                      <a16:creationId xmlns:a16="http://schemas.microsoft.com/office/drawing/2014/main" id="{EC32DAF3-39D0-B137-7C58-9DB457D2A7D7}"/>
                    </a:ext>
                  </a:extLst>
                </p:cNvPr>
                <p:cNvSpPr txBox="1"/>
                <p:nvPr/>
              </p:nvSpPr>
              <p:spPr>
                <a:xfrm>
                  <a:off x="4062176" y="6327820"/>
                  <a:ext cx="15404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Source Sans Pro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ource Sans Pro"/>
                              </a:rPr>
                              <m:t>𝑅𝑎𝑐𝑒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ource Sans Pro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>
            <p:sp>
              <p:nvSpPr>
                <p:cNvPr id="59" name="תיבת טקסט 58">
                  <a:extLst>
                    <a:ext uri="{FF2B5EF4-FFF2-40B4-BE49-F238E27FC236}">
                      <a16:creationId xmlns:a16="http://schemas.microsoft.com/office/drawing/2014/main" id="{EC32DAF3-39D0-B137-7C58-9DB457D2A7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2176" y="6327820"/>
                  <a:ext cx="154046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אליפסה 61">
            <a:extLst>
              <a:ext uri="{FF2B5EF4-FFF2-40B4-BE49-F238E27FC236}">
                <a16:creationId xmlns:a16="http://schemas.microsoft.com/office/drawing/2014/main" id="{FC423559-5DF1-8CFC-97D2-2CE4EBC8F175}"/>
              </a:ext>
            </a:extLst>
          </p:cNvPr>
          <p:cNvSpPr/>
          <p:nvPr/>
        </p:nvSpPr>
        <p:spPr>
          <a:xfrm>
            <a:off x="4167247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3" name="אליפסה 62">
            <a:extLst>
              <a:ext uri="{FF2B5EF4-FFF2-40B4-BE49-F238E27FC236}">
                <a16:creationId xmlns:a16="http://schemas.microsoft.com/office/drawing/2014/main" id="{4A8A3E87-B95C-3C4F-59F6-C5594C940FB9}"/>
              </a:ext>
            </a:extLst>
          </p:cNvPr>
          <p:cNvSpPr/>
          <p:nvPr/>
        </p:nvSpPr>
        <p:spPr>
          <a:xfrm>
            <a:off x="3821387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4" name="אליפסה 63">
            <a:extLst>
              <a:ext uri="{FF2B5EF4-FFF2-40B4-BE49-F238E27FC236}">
                <a16:creationId xmlns:a16="http://schemas.microsoft.com/office/drawing/2014/main" id="{A380C0F6-3D63-5BAD-C344-6AC639C31C86}"/>
              </a:ext>
            </a:extLst>
          </p:cNvPr>
          <p:cNvSpPr/>
          <p:nvPr/>
        </p:nvSpPr>
        <p:spPr>
          <a:xfrm>
            <a:off x="3216627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5" name="אליפסה 64">
            <a:extLst>
              <a:ext uri="{FF2B5EF4-FFF2-40B4-BE49-F238E27FC236}">
                <a16:creationId xmlns:a16="http://schemas.microsoft.com/office/drawing/2014/main" id="{FC1CA6A9-B0DC-94AD-6EB5-7C26690247FF}"/>
              </a:ext>
            </a:extLst>
          </p:cNvPr>
          <p:cNvSpPr/>
          <p:nvPr/>
        </p:nvSpPr>
        <p:spPr>
          <a:xfrm>
            <a:off x="3467265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6" name="אליפסה 65">
            <a:extLst>
              <a:ext uri="{FF2B5EF4-FFF2-40B4-BE49-F238E27FC236}">
                <a16:creationId xmlns:a16="http://schemas.microsoft.com/office/drawing/2014/main" id="{2C46A1C5-CB3D-B8FA-BD6C-D75AB254211C}"/>
              </a:ext>
            </a:extLst>
          </p:cNvPr>
          <p:cNvSpPr/>
          <p:nvPr/>
        </p:nvSpPr>
        <p:spPr>
          <a:xfrm>
            <a:off x="1744953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7" name="אליפסה 66">
            <a:extLst>
              <a:ext uri="{FF2B5EF4-FFF2-40B4-BE49-F238E27FC236}">
                <a16:creationId xmlns:a16="http://schemas.microsoft.com/office/drawing/2014/main" id="{E563E412-574B-DB8F-E06B-D09E80FF6822}"/>
              </a:ext>
            </a:extLst>
          </p:cNvPr>
          <p:cNvSpPr/>
          <p:nvPr/>
        </p:nvSpPr>
        <p:spPr>
          <a:xfrm>
            <a:off x="2444568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8" name="אליפסה 67">
            <a:extLst>
              <a:ext uri="{FF2B5EF4-FFF2-40B4-BE49-F238E27FC236}">
                <a16:creationId xmlns:a16="http://schemas.microsoft.com/office/drawing/2014/main" id="{B25F3652-FCF8-FAC1-ED3B-1BB6F5BE800F}"/>
              </a:ext>
            </a:extLst>
          </p:cNvPr>
          <p:cNvSpPr/>
          <p:nvPr/>
        </p:nvSpPr>
        <p:spPr>
          <a:xfrm>
            <a:off x="2908225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9" name="אליפסה 68">
            <a:extLst>
              <a:ext uri="{FF2B5EF4-FFF2-40B4-BE49-F238E27FC236}">
                <a16:creationId xmlns:a16="http://schemas.microsoft.com/office/drawing/2014/main" id="{3DAB57CD-B889-B17D-49AA-FA5126D279BE}"/>
              </a:ext>
            </a:extLst>
          </p:cNvPr>
          <p:cNvSpPr/>
          <p:nvPr/>
        </p:nvSpPr>
        <p:spPr>
          <a:xfrm>
            <a:off x="1319000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2" name="אליפסה 71">
            <a:extLst>
              <a:ext uri="{FF2B5EF4-FFF2-40B4-BE49-F238E27FC236}">
                <a16:creationId xmlns:a16="http://schemas.microsoft.com/office/drawing/2014/main" id="{45A854A7-D0A4-D621-CD69-0F362EF956B8}"/>
              </a:ext>
            </a:extLst>
          </p:cNvPr>
          <p:cNvSpPr/>
          <p:nvPr/>
        </p:nvSpPr>
        <p:spPr>
          <a:xfrm>
            <a:off x="1140759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82" name="גרפיקה 81" descr="מסד נתונים עם מילוי מלא">
            <a:extLst>
              <a:ext uri="{FF2B5EF4-FFF2-40B4-BE49-F238E27FC236}">
                <a16:creationId xmlns:a16="http://schemas.microsoft.com/office/drawing/2014/main" id="{EC64DEC8-5D94-2DC3-F751-0563C47B3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528" y="3111740"/>
            <a:ext cx="778809" cy="645373"/>
          </a:xfrm>
          <a:prstGeom prst="rect">
            <a:avLst/>
          </a:prstGeom>
        </p:spPr>
      </p:pic>
      <p:pic>
        <p:nvPicPr>
          <p:cNvPr id="83" name="גרפיקה 82" descr="מסד נתונים עם מילוי מלא">
            <a:extLst>
              <a:ext uri="{FF2B5EF4-FFF2-40B4-BE49-F238E27FC236}">
                <a16:creationId xmlns:a16="http://schemas.microsoft.com/office/drawing/2014/main" id="{81D3565A-8E74-E0A1-B5B6-AAAE6ADE9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726" y="4488691"/>
            <a:ext cx="778809" cy="6453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4" name="טבלה 93">
                <a:extLst>
                  <a:ext uri="{FF2B5EF4-FFF2-40B4-BE49-F238E27FC236}">
                    <a16:creationId xmlns:a16="http://schemas.microsoft.com/office/drawing/2014/main" id="{81BA2C23-2C5D-9061-6D70-904CA07CEAA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04661" y="3341206"/>
              <a:ext cx="2392926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16501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383838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540087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55245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400050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3780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𝐶𝑦𝑐𝑙𝑖𝑠𝑡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𝐴𝑔𝑒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𝐻𝑒𝑖𝑔h𝑡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𝑊𝑒𝑖𝑔h𝑡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L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4" name="טבלה 93">
                <a:extLst>
                  <a:ext uri="{FF2B5EF4-FFF2-40B4-BE49-F238E27FC236}">
                    <a16:creationId xmlns:a16="http://schemas.microsoft.com/office/drawing/2014/main" id="{81BA2C23-2C5D-9061-6D70-904CA07CEAA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04661" y="3341206"/>
              <a:ext cx="2392926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16501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383838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540087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55245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400050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176" t="-2381" r="-365882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36508" t="-2381" r="-393651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67416" t="-2381" r="-178652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61538" t="-2381" r="-74725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98485" t="-2381" r="-3030" b="-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5" name="טבלה 94">
                <a:extLst>
                  <a:ext uri="{FF2B5EF4-FFF2-40B4-BE49-F238E27FC236}">
                    <a16:creationId xmlns:a16="http://schemas.microsoft.com/office/drawing/2014/main" id="{25640B29-D3D2-BE23-6734-3CCBF0091F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98778" y="4699451"/>
              <a:ext cx="3069562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906222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635000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673100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62230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232940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3780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𝑆𝑢𝑚𝑊𝑜𝑟𝑘𝑜𝑢𝑡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𝐷𝑖𝑠𝑡𝑎𝑛𝑐𝑒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𝐷𝑢𝑟𝑎𝑡𝑖𝑜𝑛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𝐶𝑎𝑙𝑜𝑟𝑖𝑒𝑠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L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5" name="טבלה 94">
                <a:extLst>
                  <a:ext uri="{FF2B5EF4-FFF2-40B4-BE49-F238E27FC236}">
                    <a16:creationId xmlns:a16="http://schemas.microsoft.com/office/drawing/2014/main" id="{25640B29-D3D2-BE23-6734-3CCBF0091FB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98778" y="4699451"/>
              <a:ext cx="3069562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906222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635000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673100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62230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232940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671" t="-2326" r="-240268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42857" t="-2326" r="-240952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31818" t="-2326" r="-130000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54369" t="-2326" r="-38835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231579" t="-2326" r="-5263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6" name="טבלה 95">
                <a:extLst>
                  <a:ext uri="{FF2B5EF4-FFF2-40B4-BE49-F238E27FC236}">
                    <a16:creationId xmlns:a16="http://schemas.microsoft.com/office/drawing/2014/main" id="{AD23B1AF-E1CC-A2CF-41E0-06CC01C525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5790962"/>
                  </p:ext>
                </p:extLst>
              </p:nvPr>
            </p:nvGraphicFramePr>
            <p:xfrm>
              <a:off x="998778" y="2122972"/>
              <a:ext cx="3146750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3934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637755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965200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88900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250861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179191">
                    <a:tc>
                      <a:txBody>
                        <a:bodyPr/>
                        <a:lstStyle/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𝑆𝑡𝑎𝑔𝑒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𝐷𝑖𝑠𝑡𝑎𝑛𝑐𝑒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𝐸𝑙𝑒𝑣𝑎𝑡𝑖𝑜𝑛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𝐺𝑎𝑖𝑛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𝑇𝑒𝑚𝑝𝑒𝑟𝑎𝑡𝑢𝑟𝑒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L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6" name="טבלה 95">
                <a:extLst>
                  <a:ext uri="{FF2B5EF4-FFF2-40B4-BE49-F238E27FC236}">
                    <a16:creationId xmlns:a16="http://schemas.microsoft.com/office/drawing/2014/main" id="{AD23B1AF-E1CC-A2CF-41E0-06CC01C525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5790962"/>
                  </p:ext>
                </p:extLst>
              </p:nvPr>
            </p:nvGraphicFramePr>
            <p:xfrm>
              <a:off x="998778" y="2122972"/>
              <a:ext cx="3146750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3934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637755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965200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88900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250861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515" t="-2381" r="-687879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63810" t="-2381" r="-332381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8176" t="-2381" r="-119497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25170" t="-2381" r="-29252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165854" t="-2381" r="-4878" b="-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3" name="טבלה 102">
                <a:extLst>
                  <a:ext uri="{FF2B5EF4-FFF2-40B4-BE49-F238E27FC236}">
                    <a16:creationId xmlns:a16="http://schemas.microsoft.com/office/drawing/2014/main" id="{298F7501-6970-145D-78CC-4CDFD31B1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0159033"/>
                  </p:ext>
                </p:extLst>
              </p:nvPr>
            </p:nvGraphicFramePr>
            <p:xfrm>
              <a:off x="4730155" y="2785946"/>
              <a:ext cx="2240244" cy="146490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91142">
                      <a:extLst>
                        <a:ext uri="{9D8B030D-6E8A-4147-A177-3AD203B41FA5}">
                          <a16:colId xmlns:a16="http://schemas.microsoft.com/office/drawing/2014/main" val="2482680979"/>
                        </a:ext>
                      </a:extLst>
                    </a:gridCol>
                    <a:gridCol w="979587">
                      <a:extLst>
                        <a:ext uri="{9D8B030D-6E8A-4147-A177-3AD203B41FA5}">
                          <a16:colId xmlns:a16="http://schemas.microsoft.com/office/drawing/2014/main" val="2734267687"/>
                        </a:ext>
                      </a:extLst>
                    </a:gridCol>
                    <a:gridCol w="669515">
                      <a:extLst>
                        <a:ext uri="{9D8B030D-6E8A-4147-A177-3AD203B41FA5}">
                          <a16:colId xmlns:a16="http://schemas.microsoft.com/office/drawing/2014/main" val="2295046412"/>
                        </a:ext>
                      </a:extLst>
                    </a:gridCol>
                  </a:tblGrid>
                  <a:tr h="27384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𝑆𝑢𝑚𝑊𝑜𝑟𝑘𝑜𝑢𝑡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𝑆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𝑡𝑎𝑔𝑒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6775202"/>
                      </a:ext>
                    </a:extLst>
                  </a:tr>
                  <a:tr h="2977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𝑆𝑢𝑚𝑊𝑜𝑟𝑘𝑜𝑢𝑡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𝑆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𝑡𝑎𝑔𝑒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2160653"/>
                      </a:ext>
                    </a:extLst>
                  </a:tr>
                  <a:tr h="2977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𝑆𝑢𝑚𝑊𝑜𝑟𝑘𝑜𝑢𝑡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𝑆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𝑡𝑎𝑔𝑒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349233"/>
                      </a:ext>
                    </a:extLst>
                  </a:tr>
                  <a:tr h="2977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𝑆𝑢𝑚</m:t>
                                </m:r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𝑊𝑜𝑟𝑘𝑜𝑢𝑡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𝑆</m:t>
                                </m:r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𝑡𝑎𝑔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b="0" dirty="0">
                            <a:solidFill>
                              <a:schemeClr val="tx1"/>
                            </a:solidFill>
                            <a:sym typeface="Source Sans Pro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9598191"/>
                      </a:ext>
                    </a:extLst>
                  </a:tr>
                  <a:tr h="29776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L" sz="105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kumimoji="0" lang="en-IL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L" sz="105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kumimoji="0" lang="en-IL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54733" marR="54733" marT="27367" marB="27367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L" sz="105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kumimoji="0" lang="en-IL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54733" marR="54733" marT="27367" marB="27367" anchor="ctr"/>
                    </a:tc>
                    <a:extLst>
                      <a:ext uri="{0D108BD9-81ED-4DB2-BD59-A6C34878D82A}">
                        <a16:rowId xmlns:a16="http://schemas.microsoft.com/office/drawing/2014/main" val="17865189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3" name="טבלה 102">
                <a:extLst>
                  <a:ext uri="{FF2B5EF4-FFF2-40B4-BE49-F238E27FC236}">
                    <a16:creationId xmlns:a16="http://schemas.microsoft.com/office/drawing/2014/main" id="{298F7501-6970-145D-78CC-4CDFD31B1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0159033"/>
                  </p:ext>
                </p:extLst>
              </p:nvPr>
            </p:nvGraphicFramePr>
            <p:xfrm>
              <a:off x="4730155" y="2785946"/>
              <a:ext cx="2240244" cy="146490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91142">
                      <a:extLst>
                        <a:ext uri="{9D8B030D-6E8A-4147-A177-3AD203B41FA5}">
                          <a16:colId xmlns:a16="http://schemas.microsoft.com/office/drawing/2014/main" val="2482680979"/>
                        </a:ext>
                      </a:extLst>
                    </a:gridCol>
                    <a:gridCol w="979587">
                      <a:extLst>
                        <a:ext uri="{9D8B030D-6E8A-4147-A177-3AD203B41FA5}">
                          <a16:colId xmlns:a16="http://schemas.microsoft.com/office/drawing/2014/main" val="2734267687"/>
                        </a:ext>
                      </a:extLst>
                    </a:gridCol>
                    <a:gridCol w="669515">
                      <a:extLst>
                        <a:ext uri="{9D8B030D-6E8A-4147-A177-3AD203B41FA5}">
                          <a16:colId xmlns:a16="http://schemas.microsoft.com/office/drawing/2014/main" val="2295046412"/>
                        </a:ext>
                      </a:extLst>
                    </a:gridCol>
                  </a:tblGrid>
                  <a:tr h="2738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31" t="-4444" r="-282474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60494" t="-4444" r="-69136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36364" t="-4444" r="-1818" b="-4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6775202"/>
                      </a:ext>
                    </a:extLst>
                  </a:tr>
                  <a:tr h="29776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31" t="-95918" r="-282474" b="-3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60494" t="-95918" r="-69136" b="-3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36364" t="-95918" r="-1818" b="-30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2160653"/>
                      </a:ext>
                    </a:extLst>
                  </a:tr>
                  <a:tr h="29776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31" t="-195918" r="-282474" b="-2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60494" t="-195918" r="-69136" b="-2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36364" t="-195918" r="-1818" b="-20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349233"/>
                      </a:ext>
                    </a:extLst>
                  </a:tr>
                  <a:tr h="29776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31" t="-295918" r="-282474" b="-1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60494" t="-295918" r="-69136" b="-1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36364" t="-295918" r="-1818" b="-10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598191"/>
                      </a:ext>
                    </a:extLst>
                  </a:tr>
                  <a:tr h="29776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31" t="-395918" r="-282474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54733" marR="54733" marT="27367" marB="27367" anchor="ctr">
                        <a:blipFill>
                          <a:blip r:embed="rId9"/>
                          <a:stretch>
                            <a:fillRect l="-60494" t="-395918" r="-69136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54733" marR="54733" marT="27367" marB="27367" anchor="ctr">
                        <a:blipFill>
                          <a:blip r:embed="rId9"/>
                          <a:stretch>
                            <a:fillRect l="-236364" t="-395918" r="-1818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6518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6" name="Title 1">
            <a:extLst>
              <a:ext uri="{FF2B5EF4-FFF2-40B4-BE49-F238E27FC236}">
                <a16:creationId xmlns:a16="http://schemas.microsoft.com/office/drawing/2014/main" id="{032F323A-4663-AE0E-7416-2939A08CF122}"/>
              </a:ext>
            </a:extLst>
          </p:cNvPr>
          <p:cNvSpPr txBox="1">
            <a:spLocks/>
          </p:cNvSpPr>
          <p:nvPr/>
        </p:nvSpPr>
        <p:spPr>
          <a:xfrm>
            <a:off x="702594" y="3258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 err="1">
                <a:solidFill>
                  <a:schemeClr val="accent4"/>
                </a:solidFill>
              </a:rPr>
              <a:t>RaceFit</a:t>
            </a:r>
            <a:r>
              <a:rPr lang="en-US" sz="4000" dirty="0">
                <a:solidFill>
                  <a:schemeClr val="accent4"/>
                </a:solidFill>
              </a:rPr>
              <a:t> - Classification based Ranking Method</a:t>
            </a:r>
            <a:br>
              <a:rPr lang="en-US" sz="40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Training Phase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108" name="תיבת טקסט 107">
            <a:extLst>
              <a:ext uri="{FF2B5EF4-FFF2-40B4-BE49-F238E27FC236}">
                <a16:creationId xmlns:a16="http://schemas.microsoft.com/office/drawing/2014/main" id="{1CE93D0C-7AD4-6428-458E-4A084A3DA272}"/>
              </a:ext>
            </a:extLst>
          </p:cNvPr>
          <p:cNvSpPr txBox="1"/>
          <p:nvPr/>
        </p:nvSpPr>
        <p:spPr>
          <a:xfrm>
            <a:off x="4530560" y="2345811"/>
            <a:ext cx="13231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Examples</a:t>
            </a:r>
            <a:endParaRPr lang="en-IL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9" name="טבלה 108">
                <a:extLst>
                  <a:ext uri="{FF2B5EF4-FFF2-40B4-BE49-F238E27FC236}">
                    <a16:creationId xmlns:a16="http://schemas.microsoft.com/office/drawing/2014/main" id="{F58D7CDD-829D-52A1-4433-AF6C80517C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9436051"/>
                  </p:ext>
                </p:extLst>
              </p:nvPr>
            </p:nvGraphicFramePr>
            <p:xfrm>
              <a:off x="7053231" y="2780039"/>
              <a:ext cx="405821" cy="1464908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5821">
                      <a:extLst>
                        <a:ext uri="{9D8B030D-6E8A-4147-A177-3AD203B41FA5}">
                          <a16:colId xmlns:a16="http://schemas.microsoft.com/office/drawing/2014/main" val="2526078083"/>
                        </a:ext>
                      </a:extLst>
                    </a:gridCol>
                  </a:tblGrid>
                  <a:tr h="2804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0289693"/>
                      </a:ext>
                    </a:extLst>
                  </a:tr>
                  <a:tr h="29612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0104850"/>
                      </a:ext>
                    </a:extLst>
                  </a:tr>
                  <a:tr h="29612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0756153"/>
                      </a:ext>
                    </a:extLst>
                  </a:tr>
                  <a:tr h="29612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28247171"/>
                      </a:ext>
                    </a:extLst>
                  </a:tr>
                  <a:tr h="29612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L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49663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9" name="טבלה 108">
                <a:extLst>
                  <a:ext uri="{FF2B5EF4-FFF2-40B4-BE49-F238E27FC236}">
                    <a16:creationId xmlns:a16="http://schemas.microsoft.com/office/drawing/2014/main" id="{F58D7CDD-829D-52A1-4433-AF6C80517C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9436051"/>
                  </p:ext>
                </p:extLst>
              </p:nvPr>
            </p:nvGraphicFramePr>
            <p:xfrm>
              <a:off x="7053231" y="2780039"/>
              <a:ext cx="405821" cy="1464908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5821">
                      <a:extLst>
                        <a:ext uri="{9D8B030D-6E8A-4147-A177-3AD203B41FA5}">
                          <a16:colId xmlns:a16="http://schemas.microsoft.com/office/drawing/2014/main" val="2526078083"/>
                        </a:ext>
                      </a:extLst>
                    </a:gridCol>
                  </a:tblGrid>
                  <a:tr h="280404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985" t="-2174" r="-2985" b="-428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0289693"/>
                      </a:ext>
                    </a:extLst>
                  </a:tr>
                  <a:tr h="296126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985" t="-95918" r="-2985" b="-3020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0104850"/>
                      </a:ext>
                    </a:extLst>
                  </a:tr>
                  <a:tr h="296126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985" t="-195918" r="-2985" b="-2020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0756153"/>
                      </a:ext>
                    </a:extLst>
                  </a:tr>
                  <a:tr h="296126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985" t="-302083" r="-2985" b="-1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8247171"/>
                      </a:ext>
                    </a:extLst>
                  </a:tr>
                  <a:tr h="296126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985" t="-393878" r="-2985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49663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0" name="TextBox 43">
            <a:extLst>
              <a:ext uri="{FF2B5EF4-FFF2-40B4-BE49-F238E27FC236}">
                <a16:creationId xmlns:a16="http://schemas.microsoft.com/office/drawing/2014/main" id="{8A410CD3-1946-6F1E-9CDC-443C67EACA9A}"/>
              </a:ext>
            </a:extLst>
          </p:cNvPr>
          <p:cNvSpPr txBox="1"/>
          <p:nvPr/>
        </p:nvSpPr>
        <p:spPr>
          <a:xfrm>
            <a:off x="929374" y="4305563"/>
            <a:ext cx="2892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Summarized Workouts vector</a:t>
            </a:r>
          </a:p>
        </p:txBody>
      </p:sp>
      <p:sp>
        <p:nvSpPr>
          <p:cNvPr id="111" name="חץ: ימינה 110">
            <a:extLst>
              <a:ext uri="{FF2B5EF4-FFF2-40B4-BE49-F238E27FC236}">
                <a16:creationId xmlns:a16="http://schemas.microsoft.com/office/drawing/2014/main" id="{363E8582-2CBA-4257-C4FD-385BA25C91A5}"/>
              </a:ext>
            </a:extLst>
          </p:cNvPr>
          <p:cNvSpPr/>
          <p:nvPr/>
        </p:nvSpPr>
        <p:spPr>
          <a:xfrm rot="16200000">
            <a:off x="2263915" y="5142337"/>
            <a:ext cx="341697" cy="277149"/>
          </a:xfrm>
          <a:prstGeom prst="rightArrow">
            <a:avLst>
              <a:gd name="adj1" fmla="val 50000"/>
              <a:gd name="adj2" fmla="val 74633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grpSp>
        <p:nvGrpSpPr>
          <p:cNvPr id="114" name="קבוצה 113">
            <a:extLst>
              <a:ext uri="{FF2B5EF4-FFF2-40B4-BE49-F238E27FC236}">
                <a16:creationId xmlns:a16="http://schemas.microsoft.com/office/drawing/2014/main" id="{BB5CDAFA-20CE-F29E-17C1-1ADEE1ABED8E}"/>
              </a:ext>
            </a:extLst>
          </p:cNvPr>
          <p:cNvGrpSpPr/>
          <p:nvPr/>
        </p:nvGrpSpPr>
        <p:grpSpPr>
          <a:xfrm>
            <a:off x="504051" y="5511651"/>
            <a:ext cx="480510" cy="483291"/>
            <a:chOff x="460547" y="5463064"/>
            <a:chExt cx="480510" cy="483291"/>
          </a:xfrm>
        </p:grpSpPr>
        <p:sp>
          <p:nvSpPr>
            <p:cNvPr id="112" name="חץ: ימינה 111">
              <a:extLst>
                <a:ext uri="{FF2B5EF4-FFF2-40B4-BE49-F238E27FC236}">
                  <a16:creationId xmlns:a16="http://schemas.microsoft.com/office/drawing/2014/main" id="{1C513504-ACFD-711B-81CA-42BE4E051004}"/>
                </a:ext>
              </a:extLst>
            </p:cNvPr>
            <p:cNvSpPr/>
            <p:nvPr/>
          </p:nvSpPr>
          <p:spPr>
            <a:xfrm>
              <a:off x="460644" y="5669206"/>
              <a:ext cx="480413" cy="277149"/>
            </a:xfrm>
            <a:prstGeom prst="rightArrow">
              <a:avLst>
                <a:gd name="adj1" fmla="val 50000"/>
                <a:gd name="adj2" fmla="val 74633"/>
              </a:avLst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113" name="מלבן 112">
              <a:extLst>
                <a:ext uri="{FF2B5EF4-FFF2-40B4-BE49-F238E27FC236}">
                  <a16:creationId xmlns:a16="http://schemas.microsoft.com/office/drawing/2014/main" id="{D2002704-F7E2-8432-83BC-5E16DB5B40EE}"/>
                </a:ext>
              </a:extLst>
            </p:cNvPr>
            <p:cNvSpPr/>
            <p:nvPr/>
          </p:nvSpPr>
          <p:spPr>
            <a:xfrm rot="5400000">
              <a:off x="356036" y="5567575"/>
              <a:ext cx="349831" cy="1408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16" name="TextBox 43">
            <a:extLst>
              <a:ext uri="{FF2B5EF4-FFF2-40B4-BE49-F238E27FC236}">
                <a16:creationId xmlns:a16="http://schemas.microsoft.com/office/drawing/2014/main" id="{FCB9E39C-20E6-275E-3024-81DA43B14AD4}"/>
              </a:ext>
            </a:extLst>
          </p:cNvPr>
          <p:cNvSpPr txBox="1"/>
          <p:nvPr/>
        </p:nvSpPr>
        <p:spPr>
          <a:xfrm>
            <a:off x="906801" y="3009706"/>
            <a:ext cx="2892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Cyclist vector</a:t>
            </a:r>
          </a:p>
        </p:txBody>
      </p:sp>
      <p:sp>
        <p:nvSpPr>
          <p:cNvPr id="117" name="TextBox 43">
            <a:extLst>
              <a:ext uri="{FF2B5EF4-FFF2-40B4-BE49-F238E27FC236}">
                <a16:creationId xmlns:a16="http://schemas.microsoft.com/office/drawing/2014/main" id="{2656BE74-3DF6-90E3-B835-6956F514A45C}"/>
              </a:ext>
            </a:extLst>
          </p:cNvPr>
          <p:cNvSpPr txBox="1"/>
          <p:nvPr/>
        </p:nvSpPr>
        <p:spPr>
          <a:xfrm>
            <a:off x="917018" y="1790850"/>
            <a:ext cx="2892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Stage vector</a:t>
            </a:r>
          </a:p>
        </p:txBody>
      </p:sp>
      <p:sp>
        <p:nvSpPr>
          <p:cNvPr id="118" name="תיבת טקסט 117">
            <a:extLst>
              <a:ext uri="{FF2B5EF4-FFF2-40B4-BE49-F238E27FC236}">
                <a16:creationId xmlns:a16="http://schemas.microsoft.com/office/drawing/2014/main" id="{D4FAF74A-AE21-D7AA-0CAD-7CEE788CB4AC}"/>
              </a:ext>
            </a:extLst>
          </p:cNvPr>
          <p:cNvSpPr txBox="1"/>
          <p:nvPr/>
        </p:nvSpPr>
        <p:spPr>
          <a:xfrm>
            <a:off x="6946553" y="2363482"/>
            <a:ext cx="13231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Label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119" name="TextBox 43">
            <a:extLst>
              <a:ext uri="{FF2B5EF4-FFF2-40B4-BE49-F238E27FC236}">
                <a16:creationId xmlns:a16="http://schemas.microsoft.com/office/drawing/2014/main" id="{3BC6D76C-FB21-A910-8F8F-3A635951DB03}"/>
              </a:ext>
            </a:extLst>
          </p:cNvPr>
          <p:cNvSpPr txBox="1"/>
          <p:nvPr/>
        </p:nvSpPr>
        <p:spPr>
          <a:xfrm>
            <a:off x="7016102" y="2170145"/>
            <a:ext cx="16416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Participated or not</a:t>
            </a:r>
          </a:p>
        </p:txBody>
      </p:sp>
      <p:sp>
        <p:nvSpPr>
          <p:cNvPr id="121" name="תיבת טקסט 120">
            <a:extLst>
              <a:ext uri="{FF2B5EF4-FFF2-40B4-BE49-F238E27FC236}">
                <a16:creationId xmlns:a16="http://schemas.microsoft.com/office/drawing/2014/main" id="{61F6E406-6773-E1D7-71E9-F72E61278793}"/>
              </a:ext>
            </a:extLst>
          </p:cNvPr>
          <p:cNvSpPr txBox="1"/>
          <p:nvPr/>
        </p:nvSpPr>
        <p:spPr>
          <a:xfrm>
            <a:off x="4852267" y="5297871"/>
            <a:ext cx="26934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For each team cyclist in each race</a:t>
            </a:r>
          </a:p>
        </p:txBody>
      </p:sp>
      <p:grpSp>
        <p:nvGrpSpPr>
          <p:cNvPr id="122" name="קבוצה 121">
            <a:extLst>
              <a:ext uri="{FF2B5EF4-FFF2-40B4-BE49-F238E27FC236}">
                <a16:creationId xmlns:a16="http://schemas.microsoft.com/office/drawing/2014/main" id="{A962320D-BC4B-16DA-A5F5-006B85D827C6}"/>
              </a:ext>
            </a:extLst>
          </p:cNvPr>
          <p:cNvGrpSpPr/>
          <p:nvPr/>
        </p:nvGrpSpPr>
        <p:grpSpPr>
          <a:xfrm>
            <a:off x="8266786" y="2529937"/>
            <a:ext cx="1908784" cy="1632259"/>
            <a:chOff x="8530373" y="2729756"/>
            <a:chExt cx="2065692" cy="1753622"/>
          </a:xfrm>
        </p:grpSpPr>
        <p:pic>
          <p:nvPicPr>
            <p:cNvPr id="124" name="גרפיקה 123" descr="ראש עם גלגלי שיניים עם מילוי מלא">
              <a:extLst>
                <a:ext uri="{FF2B5EF4-FFF2-40B4-BE49-F238E27FC236}">
                  <a16:creationId xmlns:a16="http://schemas.microsoft.com/office/drawing/2014/main" id="{5B953AFB-8B9F-9C34-DD85-4CDE5E925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034836" y="2885565"/>
              <a:ext cx="1098547" cy="1098547"/>
            </a:xfrm>
            <a:prstGeom prst="rect">
              <a:avLst/>
            </a:prstGeom>
          </p:spPr>
        </p:pic>
        <p:sp>
          <p:nvSpPr>
            <p:cNvPr id="125" name="תיבת טקסט 124">
              <a:extLst>
                <a:ext uri="{FF2B5EF4-FFF2-40B4-BE49-F238E27FC236}">
                  <a16:creationId xmlns:a16="http://schemas.microsoft.com/office/drawing/2014/main" id="{E0BBFFB5-FEBB-04E9-63AC-2374D17BDD98}"/>
                </a:ext>
              </a:extLst>
            </p:cNvPr>
            <p:cNvSpPr txBox="1"/>
            <p:nvPr/>
          </p:nvSpPr>
          <p:spPr>
            <a:xfrm>
              <a:off x="8530373" y="3927220"/>
              <a:ext cx="20656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Classifier</a:t>
              </a:r>
              <a:endParaRPr lang="LID4096" sz="1600" dirty="0"/>
            </a:p>
          </p:txBody>
        </p:sp>
        <p:sp>
          <p:nvSpPr>
            <p:cNvPr id="126" name="מלבן: פינות מעוגלות 125">
              <a:extLst>
                <a:ext uri="{FF2B5EF4-FFF2-40B4-BE49-F238E27FC236}">
                  <a16:creationId xmlns:a16="http://schemas.microsoft.com/office/drawing/2014/main" id="{18613533-5F2F-74A8-5B51-C65EB5323051}"/>
                </a:ext>
              </a:extLst>
            </p:cNvPr>
            <p:cNvSpPr/>
            <p:nvPr/>
          </p:nvSpPr>
          <p:spPr>
            <a:xfrm>
              <a:off x="8692161" y="2729756"/>
              <a:ext cx="1742115" cy="1753622"/>
            </a:xfrm>
            <a:prstGeom prst="roundRect">
              <a:avLst>
                <a:gd name="adj" fmla="val 18854"/>
              </a:avLst>
            </a:prstGeom>
            <a:noFill/>
            <a:ln w="28575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27" name="תיבת טקסט 126">
            <a:extLst>
              <a:ext uri="{FF2B5EF4-FFF2-40B4-BE49-F238E27FC236}">
                <a16:creationId xmlns:a16="http://schemas.microsoft.com/office/drawing/2014/main" id="{E644DB8D-6B3D-5095-6227-032655B76F3D}"/>
              </a:ext>
            </a:extLst>
          </p:cNvPr>
          <p:cNvSpPr txBox="1"/>
          <p:nvPr/>
        </p:nvSpPr>
        <p:spPr>
          <a:xfrm>
            <a:off x="8286089" y="1846277"/>
            <a:ext cx="1908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Cyclists’ Ranker</a:t>
            </a:r>
            <a:endParaRPr lang="LID4096" sz="2000" dirty="0"/>
          </a:p>
        </p:txBody>
      </p:sp>
      <p:sp>
        <p:nvSpPr>
          <p:cNvPr id="128" name="חץ: ימינה 127">
            <a:extLst>
              <a:ext uri="{FF2B5EF4-FFF2-40B4-BE49-F238E27FC236}">
                <a16:creationId xmlns:a16="http://schemas.microsoft.com/office/drawing/2014/main" id="{D353FAA6-C31C-5986-3840-B7B4F37F68BC}"/>
              </a:ext>
            </a:extLst>
          </p:cNvPr>
          <p:cNvSpPr/>
          <p:nvPr/>
        </p:nvSpPr>
        <p:spPr>
          <a:xfrm>
            <a:off x="4230127" y="3407787"/>
            <a:ext cx="511897" cy="277149"/>
          </a:xfrm>
          <a:prstGeom prst="rightArrow">
            <a:avLst>
              <a:gd name="adj1" fmla="val 50000"/>
              <a:gd name="adj2" fmla="val 74633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9" name="חץ: ימינה 128">
            <a:extLst>
              <a:ext uri="{FF2B5EF4-FFF2-40B4-BE49-F238E27FC236}">
                <a16:creationId xmlns:a16="http://schemas.microsoft.com/office/drawing/2014/main" id="{972C9A52-0B3D-AB5C-E2D5-9CF2AD4A1CF4}"/>
              </a:ext>
            </a:extLst>
          </p:cNvPr>
          <p:cNvSpPr/>
          <p:nvPr/>
        </p:nvSpPr>
        <p:spPr>
          <a:xfrm>
            <a:off x="4246936" y="2100516"/>
            <a:ext cx="511897" cy="277149"/>
          </a:xfrm>
          <a:prstGeom prst="rightArrow">
            <a:avLst>
              <a:gd name="adj1" fmla="val 50000"/>
              <a:gd name="adj2" fmla="val 74633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30" name="חץ: ימינה 129">
            <a:extLst>
              <a:ext uri="{FF2B5EF4-FFF2-40B4-BE49-F238E27FC236}">
                <a16:creationId xmlns:a16="http://schemas.microsoft.com/office/drawing/2014/main" id="{75BC34A2-3636-FC62-19A4-864A7DDD4BFE}"/>
              </a:ext>
            </a:extLst>
          </p:cNvPr>
          <p:cNvSpPr/>
          <p:nvPr/>
        </p:nvSpPr>
        <p:spPr>
          <a:xfrm>
            <a:off x="4230128" y="4715058"/>
            <a:ext cx="511897" cy="277149"/>
          </a:xfrm>
          <a:prstGeom prst="rightArrow">
            <a:avLst>
              <a:gd name="adj1" fmla="val 50000"/>
              <a:gd name="adj2" fmla="val 74633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grpSp>
        <p:nvGrpSpPr>
          <p:cNvPr id="2" name="קבוצה 1">
            <a:extLst>
              <a:ext uri="{FF2B5EF4-FFF2-40B4-BE49-F238E27FC236}">
                <a16:creationId xmlns:a16="http://schemas.microsoft.com/office/drawing/2014/main" id="{E42F6A8E-4E78-CC3C-E4D5-281FF900E861}"/>
              </a:ext>
            </a:extLst>
          </p:cNvPr>
          <p:cNvGrpSpPr/>
          <p:nvPr/>
        </p:nvGrpSpPr>
        <p:grpSpPr>
          <a:xfrm>
            <a:off x="1857375" y="5531190"/>
            <a:ext cx="3393272" cy="379291"/>
            <a:chOff x="2040599" y="5616915"/>
            <a:chExt cx="3226784" cy="379291"/>
          </a:xfrm>
        </p:grpSpPr>
        <p:sp>
          <p:nvSpPr>
            <p:cNvPr id="3" name="TextBox 43">
              <a:extLst>
                <a:ext uri="{FF2B5EF4-FFF2-40B4-BE49-F238E27FC236}">
                  <a16:creationId xmlns:a16="http://schemas.microsoft.com/office/drawing/2014/main" id="{11C6C20D-0517-1F1F-97DD-6B5A081B6EE6}"/>
                </a:ext>
              </a:extLst>
            </p:cNvPr>
            <p:cNvSpPr txBox="1"/>
            <p:nvPr/>
          </p:nvSpPr>
          <p:spPr>
            <a:xfrm>
              <a:off x="2961051" y="5616915"/>
              <a:ext cx="23063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Workouts Time Window</a:t>
              </a:r>
            </a:p>
          </p:txBody>
        </p:sp>
        <p:grpSp>
          <p:nvGrpSpPr>
            <p:cNvPr id="4" name="קבוצה 3">
              <a:extLst>
                <a:ext uri="{FF2B5EF4-FFF2-40B4-BE49-F238E27FC236}">
                  <a16:creationId xmlns:a16="http://schemas.microsoft.com/office/drawing/2014/main" id="{A6F68CEF-D682-5885-91A9-60BF31D409BA}"/>
                </a:ext>
              </a:extLst>
            </p:cNvPr>
            <p:cNvGrpSpPr/>
            <p:nvPr/>
          </p:nvGrpSpPr>
          <p:grpSpPr>
            <a:xfrm>
              <a:off x="2040599" y="5805750"/>
              <a:ext cx="2714280" cy="190456"/>
              <a:chOff x="1838469" y="6079310"/>
              <a:chExt cx="2714280" cy="190456"/>
            </a:xfrm>
          </p:grpSpPr>
          <p:cxnSp>
            <p:nvCxnSpPr>
              <p:cNvPr id="5" name="מחבר ישר 4">
                <a:extLst>
                  <a:ext uri="{FF2B5EF4-FFF2-40B4-BE49-F238E27FC236}">
                    <a16:creationId xmlns:a16="http://schemas.microsoft.com/office/drawing/2014/main" id="{5A90945E-DC08-DF74-6A02-D5E37D115A06}"/>
                  </a:ext>
                </a:extLst>
              </p:cNvPr>
              <p:cNvCxnSpPr/>
              <p:nvPr/>
            </p:nvCxnSpPr>
            <p:spPr>
              <a:xfrm flipH="1">
                <a:off x="1838469" y="6178150"/>
                <a:ext cx="2714280" cy="0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מחבר ישר 5">
                <a:extLst>
                  <a:ext uri="{FF2B5EF4-FFF2-40B4-BE49-F238E27FC236}">
                    <a16:creationId xmlns:a16="http://schemas.microsoft.com/office/drawing/2014/main" id="{81C27A16-B8EB-F5FC-71BD-E16AA61125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1517" y="6079310"/>
                <a:ext cx="0" cy="182880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מחבר ישר 6">
                <a:extLst>
                  <a:ext uri="{FF2B5EF4-FFF2-40B4-BE49-F238E27FC236}">
                    <a16:creationId xmlns:a16="http://schemas.microsoft.com/office/drawing/2014/main" id="{F492EBB8-AEC0-EE90-0D62-3E81C517CD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4835" y="6086886"/>
                <a:ext cx="0" cy="182880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65910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גרפיקה 30" descr="מסד נתונים עם מילוי מלא">
            <a:extLst>
              <a:ext uri="{FF2B5EF4-FFF2-40B4-BE49-F238E27FC236}">
                <a16:creationId xmlns:a16="http://schemas.microsoft.com/office/drawing/2014/main" id="{CC76B33A-04BB-E0E7-6715-F45A31E7C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726" y="1888909"/>
            <a:ext cx="778809" cy="645373"/>
          </a:xfrm>
          <a:prstGeom prst="rect">
            <a:avLst/>
          </a:prstGeom>
        </p:spPr>
      </p:pic>
      <p:sp>
        <p:nvSpPr>
          <p:cNvPr id="37" name="תיבת טקסט 36">
            <a:extLst>
              <a:ext uri="{FF2B5EF4-FFF2-40B4-BE49-F238E27FC236}">
                <a16:creationId xmlns:a16="http://schemas.microsoft.com/office/drawing/2014/main" id="{BB3AC086-FEBD-A779-9547-4A01A85DB401}"/>
              </a:ext>
            </a:extLst>
          </p:cNvPr>
          <p:cNvSpPr txBox="1"/>
          <p:nvPr/>
        </p:nvSpPr>
        <p:spPr>
          <a:xfrm>
            <a:off x="-25690" y="3712995"/>
            <a:ext cx="1229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Cyclists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39" name="תיבת טקסט 38">
            <a:extLst>
              <a:ext uri="{FF2B5EF4-FFF2-40B4-BE49-F238E27FC236}">
                <a16:creationId xmlns:a16="http://schemas.microsoft.com/office/drawing/2014/main" id="{658B685D-A506-4BED-E55E-EF4D96E0E359}"/>
              </a:ext>
            </a:extLst>
          </p:cNvPr>
          <p:cNvSpPr txBox="1"/>
          <p:nvPr/>
        </p:nvSpPr>
        <p:spPr>
          <a:xfrm>
            <a:off x="-5754" y="2445807"/>
            <a:ext cx="1229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Races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21" name="תיבת טקסט 38">
            <a:extLst>
              <a:ext uri="{FF2B5EF4-FFF2-40B4-BE49-F238E27FC236}">
                <a16:creationId xmlns:a16="http://schemas.microsoft.com/office/drawing/2014/main" id="{04CBB8F7-A10D-E8A7-7A3B-1CBDF8ADAFE8}"/>
              </a:ext>
            </a:extLst>
          </p:cNvPr>
          <p:cNvSpPr txBox="1"/>
          <p:nvPr/>
        </p:nvSpPr>
        <p:spPr>
          <a:xfrm>
            <a:off x="-5754" y="5056423"/>
            <a:ext cx="1229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Workouts</a:t>
            </a:r>
            <a:endParaRPr lang="LID4096" sz="1600" dirty="0">
              <a:solidFill>
                <a:schemeClr val="tx1"/>
              </a:solidFill>
            </a:endParaRPr>
          </a:p>
        </p:txBody>
      </p:sp>
      <p:grpSp>
        <p:nvGrpSpPr>
          <p:cNvPr id="61" name="קבוצה 60">
            <a:extLst>
              <a:ext uri="{FF2B5EF4-FFF2-40B4-BE49-F238E27FC236}">
                <a16:creationId xmlns:a16="http://schemas.microsoft.com/office/drawing/2014/main" id="{7C28ACBE-FE46-71DD-5049-A16B83BCA14F}"/>
              </a:ext>
            </a:extLst>
          </p:cNvPr>
          <p:cNvGrpSpPr/>
          <p:nvPr/>
        </p:nvGrpSpPr>
        <p:grpSpPr>
          <a:xfrm>
            <a:off x="1704975" y="5378790"/>
            <a:ext cx="3393272" cy="379291"/>
            <a:chOff x="2040599" y="5616915"/>
            <a:chExt cx="3226784" cy="37929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27A1993-48E5-699E-948E-D6EC78018F9B}"/>
                </a:ext>
              </a:extLst>
            </p:cNvPr>
            <p:cNvSpPr txBox="1"/>
            <p:nvPr/>
          </p:nvSpPr>
          <p:spPr>
            <a:xfrm>
              <a:off x="2961051" y="5616915"/>
              <a:ext cx="23063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Workouts Time Window</a:t>
              </a:r>
            </a:p>
          </p:txBody>
        </p:sp>
        <p:grpSp>
          <p:nvGrpSpPr>
            <p:cNvPr id="52" name="קבוצה 51">
              <a:extLst>
                <a:ext uri="{FF2B5EF4-FFF2-40B4-BE49-F238E27FC236}">
                  <a16:creationId xmlns:a16="http://schemas.microsoft.com/office/drawing/2014/main" id="{02739907-E491-221E-387A-3F8E8AC0D9A8}"/>
                </a:ext>
              </a:extLst>
            </p:cNvPr>
            <p:cNvGrpSpPr/>
            <p:nvPr/>
          </p:nvGrpSpPr>
          <p:grpSpPr>
            <a:xfrm>
              <a:off x="2040599" y="5805750"/>
              <a:ext cx="2714280" cy="190456"/>
              <a:chOff x="1838469" y="6079310"/>
              <a:chExt cx="2714280" cy="190456"/>
            </a:xfrm>
          </p:grpSpPr>
          <p:cxnSp>
            <p:nvCxnSpPr>
              <p:cNvPr id="43" name="מחבר ישר 42">
                <a:extLst>
                  <a:ext uri="{FF2B5EF4-FFF2-40B4-BE49-F238E27FC236}">
                    <a16:creationId xmlns:a16="http://schemas.microsoft.com/office/drawing/2014/main" id="{78D55790-442F-1373-D515-856B044CDFEF}"/>
                  </a:ext>
                </a:extLst>
              </p:cNvPr>
              <p:cNvCxnSpPr/>
              <p:nvPr/>
            </p:nvCxnSpPr>
            <p:spPr>
              <a:xfrm flipH="1">
                <a:off x="1838469" y="6178150"/>
                <a:ext cx="2714280" cy="0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מחבר ישר 45">
                <a:extLst>
                  <a:ext uri="{FF2B5EF4-FFF2-40B4-BE49-F238E27FC236}">
                    <a16:creationId xmlns:a16="http://schemas.microsoft.com/office/drawing/2014/main" id="{D01632EA-993C-D01C-AED6-62CAFE56DC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1517" y="6079310"/>
                <a:ext cx="0" cy="182880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מחבר ישר 48">
                <a:extLst>
                  <a:ext uri="{FF2B5EF4-FFF2-40B4-BE49-F238E27FC236}">
                    <a16:creationId xmlns:a16="http://schemas.microsoft.com/office/drawing/2014/main" id="{EC2818ED-0A2A-4C88-4971-7BB7C2B88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4835" y="6086886"/>
                <a:ext cx="0" cy="182880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קבוצה 59">
            <a:extLst>
              <a:ext uri="{FF2B5EF4-FFF2-40B4-BE49-F238E27FC236}">
                <a16:creationId xmlns:a16="http://schemas.microsoft.com/office/drawing/2014/main" id="{2F3F4AF9-5959-E97C-1015-BA241C3AEA2D}"/>
              </a:ext>
            </a:extLst>
          </p:cNvPr>
          <p:cNvGrpSpPr/>
          <p:nvPr/>
        </p:nvGrpSpPr>
        <p:grpSpPr>
          <a:xfrm>
            <a:off x="1057004" y="5830040"/>
            <a:ext cx="4462269" cy="587712"/>
            <a:chOff x="886125" y="6109440"/>
            <a:chExt cx="4955322" cy="587712"/>
          </a:xfrm>
        </p:grpSpPr>
        <p:cxnSp>
          <p:nvCxnSpPr>
            <p:cNvPr id="15" name="מחבר חץ ישר 14">
              <a:extLst>
                <a:ext uri="{FF2B5EF4-FFF2-40B4-BE49-F238E27FC236}">
                  <a16:creationId xmlns:a16="http://schemas.microsoft.com/office/drawing/2014/main" id="{AEC8FC81-F897-E2DE-E936-C9BF81562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125" y="6292320"/>
              <a:ext cx="4263014" cy="1177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תיבת טקסט 25">
              <a:extLst>
                <a:ext uri="{FF2B5EF4-FFF2-40B4-BE49-F238E27FC236}">
                  <a16:creationId xmlns:a16="http://schemas.microsoft.com/office/drawing/2014/main" id="{1F0E1991-9294-DB15-3860-7EABB9DACB90}"/>
                </a:ext>
              </a:extLst>
            </p:cNvPr>
            <p:cNvSpPr txBox="1"/>
            <p:nvPr/>
          </p:nvSpPr>
          <p:spPr>
            <a:xfrm>
              <a:off x="5077436" y="6109440"/>
              <a:ext cx="7640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Time</a:t>
              </a:r>
              <a:endParaRPr lang="LID4096" b="1" dirty="0"/>
            </a:p>
          </p:txBody>
        </p:sp>
        <p:cxnSp>
          <p:nvCxnSpPr>
            <p:cNvPr id="35" name="מחבר ישר 34">
              <a:extLst>
                <a:ext uri="{FF2B5EF4-FFF2-40B4-BE49-F238E27FC236}">
                  <a16:creationId xmlns:a16="http://schemas.microsoft.com/office/drawing/2014/main" id="{234A9FAD-610A-E482-2370-88ACFDC88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4879" y="6109440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תיבת טקסט 58">
                  <a:extLst>
                    <a:ext uri="{FF2B5EF4-FFF2-40B4-BE49-F238E27FC236}">
                      <a16:creationId xmlns:a16="http://schemas.microsoft.com/office/drawing/2014/main" id="{EC32DAF3-39D0-B137-7C58-9DB457D2A7D7}"/>
                    </a:ext>
                  </a:extLst>
                </p:cNvPr>
                <p:cNvSpPr txBox="1"/>
                <p:nvPr/>
              </p:nvSpPr>
              <p:spPr>
                <a:xfrm>
                  <a:off x="4062176" y="6327820"/>
                  <a:ext cx="15404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Source Sans Pro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ource Sans Pro"/>
                              </a:rPr>
                              <m:t>𝑅𝑎𝑐𝑒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ource Sans Pro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59" name="תיבת טקסט 58">
                  <a:extLst>
                    <a:ext uri="{FF2B5EF4-FFF2-40B4-BE49-F238E27FC236}">
                      <a16:creationId xmlns:a16="http://schemas.microsoft.com/office/drawing/2014/main" id="{EC32DAF3-39D0-B137-7C58-9DB457D2A7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2176" y="6327820"/>
                  <a:ext cx="154046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אליפסה 61">
            <a:extLst>
              <a:ext uri="{FF2B5EF4-FFF2-40B4-BE49-F238E27FC236}">
                <a16:creationId xmlns:a16="http://schemas.microsoft.com/office/drawing/2014/main" id="{FC423559-5DF1-8CFC-97D2-2CE4EBC8F175}"/>
              </a:ext>
            </a:extLst>
          </p:cNvPr>
          <p:cNvSpPr/>
          <p:nvPr/>
        </p:nvSpPr>
        <p:spPr>
          <a:xfrm>
            <a:off x="4167247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3" name="אליפסה 62">
            <a:extLst>
              <a:ext uri="{FF2B5EF4-FFF2-40B4-BE49-F238E27FC236}">
                <a16:creationId xmlns:a16="http://schemas.microsoft.com/office/drawing/2014/main" id="{4A8A3E87-B95C-3C4F-59F6-C5594C940FB9}"/>
              </a:ext>
            </a:extLst>
          </p:cNvPr>
          <p:cNvSpPr/>
          <p:nvPr/>
        </p:nvSpPr>
        <p:spPr>
          <a:xfrm>
            <a:off x="3821387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4" name="אליפסה 63">
            <a:extLst>
              <a:ext uri="{FF2B5EF4-FFF2-40B4-BE49-F238E27FC236}">
                <a16:creationId xmlns:a16="http://schemas.microsoft.com/office/drawing/2014/main" id="{A380C0F6-3D63-5BAD-C344-6AC639C31C86}"/>
              </a:ext>
            </a:extLst>
          </p:cNvPr>
          <p:cNvSpPr/>
          <p:nvPr/>
        </p:nvSpPr>
        <p:spPr>
          <a:xfrm>
            <a:off x="3216627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5" name="אליפסה 64">
            <a:extLst>
              <a:ext uri="{FF2B5EF4-FFF2-40B4-BE49-F238E27FC236}">
                <a16:creationId xmlns:a16="http://schemas.microsoft.com/office/drawing/2014/main" id="{FC1CA6A9-B0DC-94AD-6EB5-7C26690247FF}"/>
              </a:ext>
            </a:extLst>
          </p:cNvPr>
          <p:cNvSpPr/>
          <p:nvPr/>
        </p:nvSpPr>
        <p:spPr>
          <a:xfrm>
            <a:off x="3467265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6" name="אליפסה 65">
            <a:extLst>
              <a:ext uri="{FF2B5EF4-FFF2-40B4-BE49-F238E27FC236}">
                <a16:creationId xmlns:a16="http://schemas.microsoft.com/office/drawing/2014/main" id="{2C46A1C5-CB3D-B8FA-BD6C-D75AB254211C}"/>
              </a:ext>
            </a:extLst>
          </p:cNvPr>
          <p:cNvSpPr/>
          <p:nvPr/>
        </p:nvSpPr>
        <p:spPr>
          <a:xfrm>
            <a:off x="1744953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7" name="אליפסה 66">
            <a:extLst>
              <a:ext uri="{FF2B5EF4-FFF2-40B4-BE49-F238E27FC236}">
                <a16:creationId xmlns:a16="http://schemas.microsoft.com/office/drawing/2014/main" id="{E563E412-574B-DB8F-E06B-D09E80FF6822}"/>
              </a:ext>
            </a:extLst>
          </p:cNvPr>
          <p:cNvSpPr/>
          <p:nvPr/>
        </p:nvSpPr>
        <p:spPr>
          <a:xfrm>
            <a:off x="2444568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8" name="אליפסה 67">
            <a:extLst>
              <a:ext uri="{FF2B5EF4-FFF2-40B4-BE49-F238E27FC236}">
                <a16:creationId xmlns:a16="http://schemas.microsoft.com/office/drawing/2014/main" id="{B25F3652-FCF8-FAC1-ED3B-1BB6F5BE800F}"/>
              </a:ext>
            </a:extLst>
          </p:cNvPr>
          <p:cNvSpPr/>
          <p:nvPr/>
        </p:nvSpPr>
        <p:spPr>
          <a:xfrm>
            <a:off x="2908225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9" name="אליפסה 68">
            <a:extLst>
              <a:ext uri="{FF2B5EF4-FFF2-40B4-BE49-F238E27FC236}">
                <a16:creationId xmlns:a16="http://schemas.microsoft.com/office/drawing/2014/main" id="{3DAB57CD-B889-B17D-49AA-FA5126D279BE}"/>
              </a:ext>
            </a:extLst>
          </p:cNvPr>
          <p:cNvSpPr/>
          <p:nvPr/>
        </p:nvSpPr>
        <p:spPr>
          <a:xfrm>
            <a:off x="1319000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2" name="אליפסה 71">
            <a:extLst>
              <a:ext uri="{FF2B5EF4-FFF2-40B4-BE49-F238E27FC236}">
                <a16:creationId xmlns:a16="http://schemas.microsoft.com/office/drawing/2014/main" id="{45A854A7-D0A4-D621-CD69-0F362EF956B8}"/>
              </a:ext>
            </a:extLst>
          </p:cNvPr>
          <p:cNvSpPr/>
          <p:nvPr/>
        </p:nvSpPr>
        <p:spPr>
          <a:xfrm>
            <a:off x="1140759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82" name="גרפיקה 81" descr="מסד נתונים עם מילוי מלא">
            <a:extLst>
              <a:ext uri="{FF2B5EF4-FFF2-40B4-BE49-F238E27FC236}">
                <a16:creationId xmlns:a16="http://schemas.microsoft.com/office/drawing/2014/main" id="{EC64DEC8-5D94-2DC3-F751-0563C47B3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528" y="3111740"/>
            <a:ext cx="778809" cy="645373"/>
          </a:xfrm>
          <a:prstGeom prst="rect">
            <a:avLst/>
          </a:prstGeom>
        </p:spPr>
      </p:pic>
      <p:pic>
        <p:nvPicPr>
          <p:cNvPr id="83" name="גרפיקה 82" descr="מסד נתונים עם מילוי מלא">
            <a:extLst>
              <a:ext uri="{FF2B5EF4-FFF2-40B4-BE49-F238E27FC236}">
                <a16:creationId xmlns:a16="http://schemas.microsoft.com/office/drawing/2014/main" id="{81D3565A-8E74-E0A1-B5B6-AAAE6ADE9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726" y="4488691"/>
            <a:ext cx="778809" cy="645373"/>
          </a:xfrm>
          <a:prstGeom prst="rect">
            <a:avLst/>
          </a:prstGeom>
        </p:spPr>
      </p:pic>
      <p:sp>
        <p:nvSpPr>
          <p:cNvPr id="98" name="חץ: ימינה 97">
            <a:extLst>
              <a:ext uri="{FF2B5EF4-FFF2-40B4-BE49-F238E27FC236}">
                <a16:creationId xmlns:a16="http://schemas.microsoft.com/office/drawing/2014/main" id="{D9B14042-AC2A-2AC5-0F03-F2243AB5DC51}"/>
              </a:ext>
            </a:extLst>
          </p:cNvPr>
          <p:cNvSpPr/>
          <p:nvPr/>
        </p:nvSpPr>
        <p:spPr>
          <a:xfrm>
            <a:off x="4230127" y="3407787"/>
            <a:ext cx="511897" cy="277149"/>
          </a:xfrm>
          <a:prstGeom prst="rightArrow">
            <a:avLst>
              <a:gd name="adj1" fmla="val 50000"/>
              <a:gd name="adj2" fmla="val 74633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9" name="חץ: ימינה 98">
            <a:extLst>
              <a:ext uri="{FF2B5EF4-FFF2-40B4-BE49-F238E27FC236}">
                <a16:creationId xmlns:a16="http://schemas.microsoft.com/office/drawing/2014/main" id="{65A68185-B44C-60F3-02AA-81ACA9AB68F0}"/>
              </a:ext>
            </a:extLst>
          </p:cNvPr>
          <p:cNvSpPr/>
          <p:nvPr/>
        </p:nvSpPr>
        <p:spPr>
          <a:xfrm>
            <a:off x="4246936" y="2100516"/>
            <a:ext cx="511897" cy="277149"/>
          </a:xfrm>
          <a:prstGeom prst="rightArrow">
            <a:avLst>
              <a:gd name="adj1" fmla="val 50000"/>
              <a:gd name="adj2" fmla="val 74633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00" name="חץ: ימינה 99">
            <a:extLst>
              <a:ext uri="{FF2B5EF4-FFF2-40B4-BE49-F238E27FC236}">
                <a16:creationId xmlns:a16="http://schemas.microsoft.com/office/drawing/2014/main" id="{B7281952-C993-D61F-3BF3-AC6A95A2F6B4}"/>
              </a:ext>
            </a:extLst>
          </p:cNvPr>
          <p:cNvSpPr/>
          <p:nvPr/>
        </p:nvSpPr>
        <p:spPr>
          <a:xfrm>
            <a:off x="4230128" y="4715058"/>
            <a:ext cx="511897" cy="277149"/>
          </a:xfrm>
          <a:prstGeom prst="rightArrow">
            <a:avLst>
              <a:gd name="adj1" fmla="val 50000"/>
              <a:gd name="adj2" fmla="val 74633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06" name="Title 1">
            <a:extLst>
              <a:ext uri="{FF2B5EF4-FFF2-40B4-BE49-F238E27FC236}">
                <a16:creationId xmlns:a16="http://schemas.microsoft.com/office/drawing/2014/main" id="{032F323A-4663-AE0E-7416-2939A08CF122}"/>
              </a:ext>
            </a:extLst>
          </p:cNvPr>
          <p:cNvSpPr txBox="1">
            <a:spLocks/>
          </p:cNvSpPr>
          <p:nvPr/>
        </p:nvSpPr>
        <p:spPr>
          <a:xfrm>
            <a:off x="702594" y="3258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 err="1">
                <a:solidFill>
                  <a:schemeClr val="accent4"/>
                </a:solidFill>
              </a:rPr>
              <a:t>RaceFit</a:t>
            </a:r>
            <a:r>
              <a:rPr lang="en-US" sz="4000" dirty="0">
                <a:solidFill>
                  <a:schemeClr val="accent4"/>
                </a:solidFill>
              </a:rPr>
              <a:t> - Classification based Ranking Method</a:t>
            </a:r>
            <a:br>
              <a:rPr lang="en-US" sz="40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Recommendation Phase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110" name="TextBox 43">
            <a:extLst>
              <a:ext uri="{FF2B5EF4-FFF2-40B4-BE49-F238E27FC236}">
                <a16:creationId xmlns:a16="http://schemas.microsoft.com/office/drawing/2014/main" id="{8A410CD3-1946-6F1E-9CDC-443C67EACA9A}"/>
              </a:ext>
            </a:extLst>
          </p:cNvPr>
          <p:cNvSpPr txBox="1"/>
          <p:nvPr/>
        </p:nvSpPr>
        <p:spPr>
          <a:xfrm>
            <a:off x="929374" y="4305563"/>
            <a:ext cx="2892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Summarized Workouts vector</a:t>
            </a:r>
          </a:p>
        </p:txBody>
      </p:sp>
      <p:sp>
        <p:nvSpPr>
          <p:cNvPr id="111" name="חץ: ימינה 110">
            <a:extLst>
              <a:ext uri="{FF2B5EF4-FFF2-40B4-BE49-F238E27FC236}">
                <a16:creationId xmlns:a16="http://schemas.microsoft.com/office/drawing/2014/main" id="{363E8582-2CBA-4257-C4FD-385BA25C91A5}"/>
              </a:ext>
            </a:extLst>
          </p:cNvPr>
          <p:cNvSpPr/>
          <p:nvPr/>
        </p:nvSpPr>
        <p:spPr>
          <a:xfrm rot="16200000">
            <a:off x="2263915" y="5142337"/>
            <a:ext cx="341697" cy="277149"/>
          </a:xfrm>
          <a:prstGeom prst="rightArrow">
            <a:avLst>
              <a:gd name="adj1" fmla="val 50000"/>
              <a:gd name="adj2" fmla="val 74633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grpSp>
        <p:nvGrpSpPr>
          <p:cNvPr id="114" name="קבוצה 113">
            <a:extLst>
              <a:ext uri="{FF2B5EF4-FFF2-40B4-BE49-F238E27FC236}">
                <a16:creationId xmlns:a16="http://schemas.microsoft.com/office/drawing/2014/main" id="{BB5CDAFA-20CE-F29E-17C1-1ADEE1ABED8E}"/>
              </a:ext>
            </a:extLst>
          </p:cNvPr>
          <p:cNvGrpSpPr/>
          <p:nvPr/>
        </p:nvGrpSpPr>
        <p:grpSpPr>
          <a:xfrm>
            <a:off x="504051" y="5511651"/>
            <a:ext cx="480510" cy="483291"/>
            <a:chOff x="460547" y="5463064"/>
            <a:chExt cx="480510" cy="483291"/>
          </a:xfrm>
        </p:grpSpPr>
        <p:sp>
          <p:nvSpPr>
            <p:cNvPr id="112" name="חץ: ימינה 111">
              <a:extLst>
                <a:ext uri="{FF2B5EF4-FFF2-40B4-BE49-F238E27FC236}">
                  <a16:creationId xmlns:a16="http://schemas.microsoft.com/office/drawing/2014/main" id="{1C513504-ACFD-711B-81CA-42BE4E051004}"/>
                </a:ext>
              </a:extLst>
            </p:cNvPr>
            <p:cNvSpPr/>
            <p:nvPr/>
          </p:nvSpPr>
          <p:spPr>
            <a:xfrm>
              <a:off x="460644" y="5669206"/>
              <a:ext cx="480413" cy="277149"/>
            </a:xfrm>
            <a:prstGeom prst="rightArrow">
              <a:avLst>
                <a:gd name="adj1" fmla="val 50000"/>
                <a:gd name="adj2" fmla="val 74633"/>
              </a:avLst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113" name="מלבן 112">
              <a:extLst>
                <a:ext uri="{FF2B5EF4-FFF2-40B4-BE49-F238E27FC236}">
                  <a16:creationId xmlns:a16="http://schemas.microsoft.com/office/drawing/2014/main" id="{D2002704-F7E2-8432-83BC-5E16DB5B40EE}"/>
                </a:ext>
              </a:extLst>
            </p:cNvPr>
            <p:cNvSpPr/>
            <p:nvPr/>
          </p:nvSpPr>
          <p:spPr>
            <a:xfrm rot="5400000">
              <a:off x="356036" y="5567575"/>
              <a:ext cx="349831" cy="1408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16" name="TextBox 43">
            <a:extLst>
              <a:ext uri="{FF2B5EF4-FFF2-40B4-BE49-F238E27FC236}">
                <a16:creationId xmlns:a16="http://schemas.microsoft.com/office/drawing/2014/main" id="{FCB9E39C-20E6-275E-3024-81DA43B14AD4}"/>
              </a:ext>
            </a:extLst>
          </p:cNvPr>
          <p:cNvSpPr txBox="1"/>
          <p:nvPr/>
        </p:nvSpPr>
        <p:spPr>
          <a:xfrm>
            <a:off x="906801" y="3009706"/>
            <a:ext cx="2892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Cyclist vector</a:t>
            </a:r>
          </a:p>
        </p:txBody>
      </p:sp>
      <p:sp>
        <p:nvSpPr>
          <p:cNvPr id="117" name="TextBox 43">
            <a:extLst>
              <a:ext uri="{FF2B5EF4-FFF2-40B4-BE49-F238E27FC236}">
                <a16:creationId xmlns:a16="http://schemas.microsoft.com/office/drawing/2014/main" id="{2656BE74-3DF6-90E3-B835-6956F514A45C}"/>
              </a:ext>
            </a:extLst>
          </p:cNvPr>
          <p:cNvSpPr txBox="1"/>
          <p:nvPr/>
        </p:nvSpPr>
        <p:spPr>
          <a:xfrm>
            <a:off x="917018" y="1790850"/>
            <a:ext cx="2892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Upcoming race vector</a:t>
            </a:r>
          </a:p>
        </p:txBody>
      </p:sp>
      <p:grpSp>
        <p:nvGrpSpPr>
          <p:cNvPr id="34" name="קבוצה 33">
            <a:extLst>
              <a:ext uri="{FF2B5EF4-FFF2-40B4-BE49-F238E27FC236}">
                <a16:creationId xmlns:a16="http://schemas.microsoft.com/office/drawing/2014/main" id="{08359AD7-D915-E8BF-3DB2-34D2C1E26719}"/>
              </a:ext>
            </a:extLst>
          </p:cNvPr>
          <p:cNvGrpSpPr/>
          <p:nvPr/>
        </p:nvGrpSpPr>
        <p:grpSpPr>
          <a:xfrm>
            <a:off x="8266786" y="2529935"/>
            <a:ext cx="1908784" cy="1632258"/>
            <a:chOff x="8530373" y="2729756"/>
            <a:chExt cx="2065692" cy="1753622"/>
          </a:xfrm>
        </p:grpSpPr>
        <p:pic>
          <p:nvPicPr>
            <p:cNvPr id="4" name="גרפיקה 3" descr="ראש עם גלגלי שיניים עם מילוי מלא">
              <a:extLst>
                <a:ext uri="{FF2B5EF4-FFF2-40B4-BE49-F238E27FC236}">
                  <a16:creationId xmlns:a16="http://schemas.microsoft.com/office/drawing/2014/main" id="{AD25DA74-EC8A-E10A-4764-97E27A373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34836" y="2885565"/>
              <a:ext cx="1098547" cy="1098547"/>
            </a:xfrm>
            <a:prstGeom prst="rect">
              <a:avLst/>
            </a:prstGeom>
          </p:spPr>
        </p:pic>
        <p:sp>
          <p:nvSpPr>
            <p:cNvPr id="6" name="תיבת טקסט 5">
              <a:extLst>
                <a:ext uri="{FF2B5EF4-FFF2-40B4-BE49-F238E27FC236}">
                  <a16:creationId xmlns:a16="http://schemas.microsoft.com/office/drawing/2014/main" id="{129D4145-E2B8-470B-D5D4-67501B7F9867}"/>
                </a:ext>
              </a:extLst>
            </p:cNvPr>
            <p:cNvSpPr txBox="1"/>
            <p:nvPr/>
          </p:nvSpPr>
          <p:spPr>
            <a:xfrm>
              <a:off x="8530373" y="3927220"/>
              <a:ext cx="20656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Classifier</a:t>
              </a:r>
              <a:endParaRPr lang="LID4096" sz="1600" dirty="0"/>
            </a:p>
          </p:txBody>
        </p:sp>
        <p:sp>
          <p:nvSpPr>
            <p:cNvPr id="7" name="מלבן: פינות מעוגלות 6">
              <a:extLst>
                <a:ext uri="{FF2B5EF4-FFF2-40B4-BE49-F238E27FC236}">
                  <a16:creationId xmlns:a16="http://schemas.microsoft.com/office/drawing/2014/main" id="{A623D2F6-6608-7404-5B9F-5A2D38F0D3C0}"/>
                </a:ext>
              </a:extLst>
            </p:cNvPr>
            <p:cNvSpPr/>
            <p:nvPr/>
          </p:nvSpPr>
          <p:spPr>
            <a:xfrm>
              <a:off x="8692161" y="2729756"/>
              <a:ext cx="1742115" cy="1753622"/>
            </a:xfrm>
            <a:prstGeom prst="roundRect">
              <a:avLst>
                <a:gd name="adj" fmla="val 18854"/>
              </a:avLst>
            </a:prstGeom>
            <a:noFill/>
            <a:ln w="28575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1716D442-DC11-28B0-8404-1B08C331E1DA}"/>
              </a:ext>
            </a:extLst>
          </p:cNvPr>
          <p:cNvSpPr txBox="1"/>
          <p:nvPr/>
        </p:nvSpPr>
        <p:spPr>
          <a:xfrm>
            <a:off x="4831281" y="1581132"/>
            <a:ext cx="1800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For each team cyclist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טבלה 13">
                <a:extLst>
                  <a:ext uri="{FF2B5EF4-FFF2-40B4-BE49-F238E27FC236}">
                    <a16:creationId xmlns:a16="http://schemas.microsoft.com/office/drawing/2014/main" id="{CB70B490-0CCC-9B48-CD53-E4AB91C9B2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9694300"/>
                  </p:ext>
                </p:extLst>
              </p:nvPr>
            </p:nvGraphicFramePr>
            <p:xfrm>
              <a:off x="4801256" y="2072583"/>
              <a:ext cx="2700634" cy="27384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08944">
                      <a:extLst>
                        <a:ext uri="{9D8B030D-6E8A-4147-A177-3AD203B41FA5}">
                          <a16:colId xmlns:a16="http://schemas.microsoft.com/office/drawing/2014/main" val="1272399136"/>
                        </a:ext>
                      </a:extLst>
                    </a:gridCol>
                    <a:gridCol w="1062567">
                      <a:extLst>
                        <a:ext uri="{9D8B030D-6E8A-4147-A177-3AD203B41FA5}">
                          <a16:colId xmlns:a16="http://schemas.microsoft.com/office/drawing/2014/main" val="1889139954"/>
                        </a:ext>
                      </a:extLst>
                    </a:gridCol>
                    <a:gridCol w="1029123">
                      <a:extLst>
                        <a:ext uri="{9D8B030D-6E8A-4147-A177-3AD203B41FA5}">
                          <a16:colId xmlns:a16="http://schemas.microsoft.com/office/drawing/2014/main" val="2595405553"/>
                        </a:ext>
                      </a:extLst>
                    </a:gridCol>
                  </a:tblGrid>
                  <a:tr h="27384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𝑆𝑢𝑚𝑊𝑜𝑟𝑘𝑜𝑢𝑡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L" sz="1050" dirty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𝑈𝑝𝑐𝑜𝑚𝑖𝑛𝑔𝑅𝑎𝑐𝑒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5638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טבלה 13">
                <a:extLst>
                  <a:ext uri="{FF2B5EF4-FFF2-40B4-BE49-F238E27FC236}">
                    <a16:creationId xmlns:a16="http://schemas.microsoft.com/office/drawing/2014/main" id="{CB70B490-0CCC-9B48-CD53-E4AB91C9B2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9694300"/>
                  </p:ext>
                </p:extLst>
              </p:nvPr>
            </p:nvGraphicFramePr>
            <p:xfrm>
              <a:off x="4801256" y="2072583"/>
              <a:ext cx="2700634" cy="27384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08944">
                      <a:extLst>
                        <a:ext uri="{9D8B030D-6E8A-4147-A177-3AD203B41FA5}">
                          <a16:colId xmlns:a16="http://schemas.microsoft.com/office/drawing/2014/main" val="1272399136"/>
                        </a:ext>
                      </a:extLst>
                    </a:gridCol>
                    <a:gridCol w="1062567">
                      <a:extLst>
                        <a:ext uri="{9D8B030D-6E8A-4147-A177-3AD203B41FA5}">
                          <a16:colId xmlns:a16="http://schemas.microsoft.com/office/drawing/2014/main" val="1889139954"/>
                        </a:ext>
                      </a:extLst>
                    </a:gridCol>
                    <a:gridCol w="1029123">
                      <a:extLst>
                        <a:ext uri="{9D8B030D-6E8A-4147-A177-3AD203B41FA5}">
                          <a16:colId xmlns:a16="http://schemas.microsoft.com/office/drawing/2014/main" val="2595405553"/>
                        </a:ext>
                      </a:extLst>
                    </a:gridCol>
                  </a:tblGrid>
                  <a:tr h="2738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0" t="-2174" r="-346000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7714" t="-2174" r="-97714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63314" t="-2174" r="-1183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856384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טבלה 15">
                <a:extLst>
                  <a:ext uri="{FF2B5EF4-FFF2-40B4-BE49-F238E27FC236}">
                    <a16:creationId xmlns:a16="http://schemas.microsoft.com/office/drawing/2014/main" id="{3C05BEA4-C0A7-A30B-1C7E-FC31CB21D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4062409"/>
                  </p:ext>
                </p:extLst>
              </p:nvPr>
            </p:nvGraphicFramePr>
            <p:xfrm>
              <a:off x="4801256" y="2501566"/>
              <a:ext cx="2700633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21644">
                      <a:extLst>
                        <a:ext uri="{9D8B030D-6E8A-4147-A177-3AD203B41FA5}">
                          <a16:colId xmlns:a16="http://schemas.microsoft.com/office/drawing/2014/main" val="613864296"/>
                        </a:ext>
                      </a:extLst>
                    </a:gridCol>
                    <a:gridCol w="1047750">
                      <a:extLst>
                        <a:ext uri="{9D8B030D-6E8A-4147-A177-3AD203B41FA5}">
                          <a16:colId xmlns:a16="http://schemas.microsoft.com/office/drawing/2014/main" val="2580916308"/>
                        </a:ext>
                      </a:extLst>
                    </a:gridCol>
                    <a:gridCol w="1031239">
                      <a:extLst>
                        <a:ext uri="{9D8B030D-6E8A-4147-A177-3AD203B41FA5}">
                          <a16:colId xmlns:a16="http://schemas.microsoft.com/office/drawing/2014/main" val="411234299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𝑆𝑢𝑚𝑊𝑜𝑟𝑘𝑜𝑢𝑡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05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𝑈𝑝𝑐𝑜𝑚𝑖𝑛𝑔𝑅𝑎𝑐𝑒</m:t>
                                </m:r>
                              </m:oMath>
                            </m:oMathPara>
                          </a14:m>
                          <a:endParaRPr kumimoji="0" lang="en-IL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228629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טבלה 15">
                <a:extLst>
                  <a:ext uri="{FF2B5EF4-FFF2-40B4-BE49-F238E27FC236}">
                    <a16:creationId xmlns:a16="http://schemas.microsoft.com/office/drawing/2014/main" id="{3C05BEA4-C0A7-A30B-1C7E-FC31CB21D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4062409"/>
                  </p:ext>
                </p:extLst>
              </p:nvPr>
            </p:nvGraphicFramePr>
            <p:xfrm>
              <a:off x="4801256" y="2501566"/>
              <a:ext cx="2700633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21644">
                      <a:extLst>
                        <a:ext uri="{9D8B030D-6E8A-4147-A177-3AD203B41FA5}">
                          <a16:colId xmlns:a16="http://schemas.microsoft.com/office/drawing/2014/main" val="613864296"/>
                        </a:ext>
                      </a:extLst>
                    </a:gridCol>
                    <a:gridCol w="1047750">
                      <a:extLst>
                        <a:ext uri="{9D8B030D-6E8A-4147-A177-3AD203B41FA5}">
                          <a16:colId xmlns:a16="http://schemas.microsoft.com/office/drawing/2014/main" val="2580916308"/>
                        </a:ext>
                      </a:extLst>
                    </a:gridCol>
                    <a:gridCol w="1031239">
                      <a:extLst>
                        <a:ext uri="{9D8B030D-6E8A-4147-A177-3AD203B41FA5}">
                          <a16:colId xmlns:a16="http://schemas.microsoft.com/office/drawing/2014/main" val="411234299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980" t="-2000" r="-33725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9884" t="-2000" r="-1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61765" t="-2000" r="-1176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28629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טבלה 16">
                <a:extLst>
                  <a:ext uri="{FF2B5EF4-FFF2-40B4-BE49-F238E27FC236}">
                    <a16:creationId xmlns:a16="http://schemas.microsoft.com/office/drawing/2014/main" id="{89F847E6-634E-5DC1-F82C-1760C272B3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1657796"/>
                  </p:ext>
                </p:extLst>
              </p:nvPr>
            </p:nvGraphicFramePr>
            <p:xfrm>
              <a:off x="4801256" y="2968956"/>
              <a:ext cx="2700633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28348">
                      <a:extLst>
                        <a:ext uri="{9D8B030D-6E8A-4147-A177-3AD203B41FA5}">
                          <a16:colId xmlns:a16="http://schemas.microsoft.com/office/drawing/2014/main" val="4219624769"/>
                        </a:ext>
                      </a:extLst>
                    </a:gridCol>
                    <a:gridCol w="1052631">
                      <a:extLst>
                        <a:ext uri="{9D8B030D-6E8A-4147-A177-3AD203B41FA5}">
                          <a16:colId xmlns:a16="http://schemas.microsoft.com/office/drawing/2014/main" val="3220082327"/>
                        </a:ext>
                      </a:extLst>
                    </a:gridCol>
                    <a:gridCol w="1019654">
                      <a:extLst>
                        <a:ext uri="{9D8B030D-6E8A-4147-A177-3AD203B41FA5}">
                          <a16:colId xmlns:a16="http://schemas.microsoft.com/office/drawing/2014/main" val="2296030124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𝑆𝑢𝑚𝑊𝑜𝑟𝑘𝑜𝑢𝑡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05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𝑈𝑝𝑐𝑜𝑚𝑖𝑛𝑔𝑅𝑎𝑐𝑒</m:t>
                                </m:r>
                              </m:oMath>
                            </m:oMathPara>
                          </a14:m>
                          <a:endParaRPr kumimoji="0" lang="en-IL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24189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טבלה 16">
                <a:extLst>
                  <a:ext uri="{FF2B5EF4-FFF2-40B4-BE49-F238E27FC236}">
                    <a16:creationId xmlns:a16="http://schemas.microsoft.com/office/drawing/2014/main" id="{89F847E6-634E-5DC1-F82C-1760C272B3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1657796"/>
                  </p:ext>
                </p:extLst>
              </p:nvPr>
            </p:nvGraphicFramePr>
            <p:xfrm>
              <a:off x="4801256" y="2968956"/>
              <a:ext cx="2700633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28348">
                      <a:extLst>
                        <a:ext uri="{9D8B030D-6E8A-4147-A177-3AD203B41FA5}">
                          <a16:colId xmlns:a16="http://schemas.microsoft.com/office/drawing/2014/main" val="4219624769"/>
                        </a:ext>
                      </a:extLst>
                    </a:gridCol>
                    <a:gridCol w="1052631">
                      <a:extLst>
                        <a:ext uri="{9D8B030D-6E8A-4147-A177-3AD203B41FA5}">
                          <a16:colId xmlns:a16="http://schemas.microsoft.com/office/drawing/2014/main" val="3220082327"/>
                        </a:ext>
                      </a:extLst>
                    </a:gridCol>
                    <a:gridCol w="1019654">
                      <a:extLst>
                        <a:ext uri="{9D8B030D-6E8A-4147-A177-3AD203B41FA5}">
                          <a16:colId xmlns:a16="http://schemas.microsoft.com/office/drawing/2014/main" val="2296030124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971" t="-4082" r="-333010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60116" t="-4082" r="-98266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64881" t="-4082" r="-1190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4189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טבלה 17">
                <a:extLst>
                  <a:ext uri="{FF2B5EF4-FFF2-40B4-BE49-F238E27FC236}">
                    <a16:creationId xmlns:a16="http://schemas.microsoft.com/office/drawing/2014/main" id="{1782BB33-9305-A81D-0838-6E7AFC8607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8721009"/>
                  </p:ext>
                </p:extLst>
              </p:nvPr>
            </p:nvGraphicFramePr>
            <p:xfrm>
              <a:off x="4788522" y="3454639"/>
              <a:ext cx="2713367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25921">
                      <a:extLst>
                        <a:ext uri="{9D8B030D-6E8A-4147-A177-3AD203B41FA5}">
                          <a16:colId xmlns:a16="http://schemas.microsoft.com/office/drawing/2014/main" val="313592376"/>
                        </a:ext>
                      </a:extLst>
                    </a:gridCol>
                    <a:gridCol w="1053930">
                      <a:extLst>
                        <a:ext uri="{9D8B030D-6E8A-4147-A177-3AD203B41FA5}">
                          <a16:colId xmlns:a16="http://schemas.microsoft.com/office/drawing/2014/main" val="2446009381"/>
                        </a:ext>
                      </a:extLst>
                    </a:gridCol>
                    <a:gridCol w="1033516">
                      <a:extLst>
                        <a:ext uri="{9D8B030D-6E8A-4147-A177-3AD203B41FA5}">
                          <a16:colId xmlns:a16="http://schemas.microsoft.com/office/drawing/2014/main" val="2891330834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𝑆𝑢𝑚𝑊𝑜𝑟𝑘𝑜𝑢𝑡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05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𝑈𝑝𝑐𝑜𝑚𝑖𝑛𝑔𝑅𝑎𝑐𝑒</m:t>
                                </m:r>
                              </m:oMath>
                            </m:oMathPara>
                          </a14:m>
                          <a:endParaRPr kumimoji="0" lang="en-IL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27583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טבלה 17">
                <a:extLst>
                  <a:ext uri="{FF2B5EF4-FFF2-40B4-BE49-F238E27FC236}">
                    <a16:creationId xmlns:a16="http://schemas.microsoft.com/office/drawing/2014/main" id="{1782BB33-9305-A81D-0838-6E7AFC8607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8721009"/>
                  </p:ext>
                </p:extLst>
              </p:nvPr>
            </p:nvGraphicFramePr>
            <p:xfrm>
              <a:off x="4788522" y="3454639"/>
              <a:ext cx="2713367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25921">
                      <a:extLst>
                        <a:ext uri="{9D8B030D-6E8A-4147-A177-3AD203B41FA5}">
                          <a16:colId xmlns:a16="http://schemas.microsoft.com/office/drawing/2014/main" val="313592376"/>
                        </a:ext>
                      </a:extLst>
                    </a:gridCol>
                    <a:gridCol w="1053930">
                      <a:extLst>
                        <a:ext uri="{9D8B030D-6E8A-4147-A177-3AD203B41FA5}">
                          <a16:colId xmlns:a16="http://schemas.microsoft.com/office/drawing/2014/main" val="2446009381"/>
                        </a:ext>
                      </a:extLst>
                    </a:gridCol>
                    <a:gridCol w="1033516">
                      <a:extLst>
                        <a:ext uri="{9D8B030D-6E8A-4147-A177-3AD203B41FA5}">
                          <a16:colId xmlns:a16="http://schemas.microsoft.com/office/drawing/2014/main" val="2891330834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971" t="-2000" r="-334951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60116" t="-2000" r="-9942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62941" t="-2000" r="-1176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7583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תיבת טקסט 21">
                <a:extLst>
                  <a:ext uri="{FF2B5EF4-FFF2-40B4-BE49-F238E27FC236}">
                    <a16:creationId xmlns:a16="http://schemas.microsoft.com/office/drawing/2014/main" id="{1DC6D354-D0BD-8110-3EF9-3D2EB4ABF9DD}"/>
                  </a:ext>
                </a:extLst>
              </p:cNvPr>
              <p:cNvSpPr txBox="1"/>
              <p:nvPr/>
            </p:nvSpPr>
            <p:spPr>
              <a:xfrm>
                <a:off x="5944624" y="3949467"/>
                <a:ext cx="3007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L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⋮</m:t>
                      </m:r>
                    </m:oMath>
                  </m:oMathPara>
                </a14:m>
                <a:endParaRPr kumimoji="0" lang="en-I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תיבת טקסט 21">
                <a:extLst>
                  <a:ext uri="{FF2B5EF4-FFF2-40B4-BE49-F238E27FC236}">
                    <a16:creationId xmlns:a16="http://schemas.microsoft.com/office/drawing/2014/main" id="{1DC6D354-D0BD-8110-3EF9-3D2EB4ABF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624" y="3949467"/>
                <a:ext cx="30072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טבלה 22">
                <a:extLst>
                  <a:ext uri="{FF2B5EF4-FFF2-40B4-BE49-F238E27FC236}">
                    <a16:creationId xmlns:a16="http://schemas.microsoft.com/office/drawing/2014/main" id="{6B1628E9-5846-E5CC-38FE-0BDD6B40AB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0824433"/>
                  </p:ext>
                </p:extLst>
              </p:nvPr>
            </p:nvGraphicFramePr>
            <p:xfrm>
              <a:off x="4788524" y="4459791"/>
              <a:ext cx="2713365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33268">
                      <a:extLst>
                        <a:ext uri="{9D8B030D-6E8A-4147-A177-3AD203B41FA5}">
                          <a16:colId xmlns:a16="http://schemas.microsoft.com/office/drawing/2014/main" val="313592376"/>
                        </a:ext>
                      </a:extLst>
                    </a:gridCol>
                    <a:gridCol w="1042508">
                      <a:extLst>
                        <a:ext uri="{9D8B030D-6E8A-4147-A177-3AD203B41FA5}">
                          <a16:colId xmlns:a16="http://schemas.microsoft.com/office/drawing/2014/main" val="2446009381"/>
                        </a:ext>
                      </a:extLst>
                    </a:gridCol>
                    <a:gridCol w="1037589">
                      <a:extLst>
                        <a:ext uri="{9D8B030D-6E8A-4147-A177-3AD203B41FA5}">
                          <a16:colId xmlns:a16="http://schemas.microsoft.com/office/drawing/2014/main" val="2891330834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30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𝑆𝑢𝑚𝑊𝑜𝑟𝑘𝑜𝑢𝑡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30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05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𝑈𝑝𝑐𝑜𝑚𝑖𝑛𝑔𝑅𝑎𝑐𝑒</m:t>
                                </m:r>
                              </m:oMath>
                            </m:oMathPara>
                          </a14:m>
                          <a:endParaRPr kumimoji="0" lang="en-IL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27583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טבלה 22">
                <a:extLst>
                  <a:ext uri="{FF2B5EF4-FFF2-40B4-BE49-F238E27FC236}">
                    <a16:creationId xmlns:a16="http://schemas.microsoft.com/office/drawing/2014/main" id="{6B1628E9-5846-E5CC-38FE-0BDD6B40AB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0824433"/>
                  </p:ext>
                </p:extLst>
              </p:nvPr>
            </p:nvGraphicFramePr>
            <p:xfrm>
              <a:off x="4788524" y="4459791"/>
              <a:ext cx="2713365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33268">
                      <a:extLst>
                        <a:ext uri="{9D8B030D-6E8A-4147-A177-3AD203B41FA5}">
                          <a16:colId xmlns:a16="http://schemas.microsoft.com/office/drawing/2014/main" val="313592376"/>
                        </a:ext>
                      </a:extLst>
                    </a:gridCol>
                    <a:gridCol w="1042508">
                      <a:extLst>
                        <a:ext uri="{9D8B030D-6E8A-4147-A177-3AD203B41FA5}">
                          <a16:colId xmlns:a16="http://schemas.microsoft.com/office/drawing/2014/main" val="2446009381"/>
                        </a:ext>
                      </a:extLst>
                    </a:gridCol>
                    <a:gridCol w="1037589">
                      <a:extLst>
                        <a:ext uri="{9D8B030D-6E8A-4147-A177-3AD203B41FA5}">
                          <a16:colId xmlns:a16="http://schemas.microsoft.com/office/drawing/2014/main" val="2891330834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962" t="-2000" r="-330769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61404" t="-2000" r="-10117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161404" t="-2000" r="-1170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7583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טבלה 23">
                <a:extLst>
                  <a:ext uri="{FF2B5EF4-FFF2-40B4-BE49-F238E27FC236}">
                    <a16:creationId xmlns:a16="http://schemas.microsoft.com/office/drawing/2014/main" id="{6DD0A8E3-2A27-4708-7E8A-AEB38924F3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8158109"/>
                  </p:ext>
                </p:extLst>
              </p:nvPr>
            </p:nvGraphicFramePr>
            <p:xfrm>
              <a:off x="10850601" y="2068589"/>
              <a:ext cx="1111844" cy="27384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22274">
                      <a:extLst>
                        <a:ext uri="{9D8B030D-6E8A-4147-A177-3AD203B41FA5}">
                          <a16:colId xmlns:a16="http://schemas.microsoft.com/office/drawing/2014/main" val="2595405553"/>
                        </a:ext>
                      </a:extLst>
                    </a:gridCol>
                    <a:gridCol w="389570">
                      <a:extLst>
                        <a:ext uri="{9D8B030D-6E8A-4147-A177-3AD203B41FA5}">
                          <a16:colId xmlns:a16="http://schemas.microsoft.com/office/drawing/2014/main" val="3410712144"/>
                        </a:ext>
                      </a:extLst>
                    </a:gridCol>
                  </a:tblGrid>
                  <a:tr h="27384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0</m:t>
                                </m:r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.9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5638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טבלה 23">
                <a:extLst>
                  <a:ext uri="{FF2B5EF4-FFF2-40B4-BE49-F238E27FC236}">
                    <a16:creationId xmlns:a16="http://schemas.microsoft.com/office/drawing/2014/main" id="{6DD0A8E3-2A27-4708-7E8A-AEB38924F3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8158109"/>
                  </p:ext>
                </p:extLst>
              </p:nvPr>
            </p:nvGraphicFramePr>
            <p:xfrm>
              <a:off x="10850601" y="2068589"/>
              <a:ext cx="1111844" cy="27384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22274">
                      <a:extLst>
                        <a:ext uri="{9D8B030D-6E8A-4147-A177-3AD203B41FA5}">
                          <a16:colId xmlns:a16="http://schemas.microsoft.com/office/drawing/2014/main" val="2595405553"/>
                        </a:ext>
                      </a:extLst>
                    </a:gridCol>
                    <a:gridCol w="389570">
                      <a:extLst>
                        <a:ext uri="{9D8B030D-6E8A-4147-A177-3AD203B41FA5}">
                          <a16:colId xmlns:a16="http://schemas.microsoft.com/office/drawing/2014/main" val="3410712144"/>
                        </a:ext>
                      </a:extLst>
                    </a:gridCol>
                  </a:tblGrid>
                  <a:tr h="2738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833" t="-2174" r="-55000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189063" t="-2174" r="-3125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856384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טבלה 24">
                <a:extLst>
                  <a:ext uri="{FF2B5EF4-FFF2-40B4-BE49-F238E27FC236}">
                    <a16:creationId xmlns:a16="http://schemas.microsoft.com/office/drawing/2014/main" id="{FB8058E6-C24E-E059-4E73-0E515F9C06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277980"/>
                  </p:ext>
                </p:extLst>
              </p:nvPr>
            </p:nvGraphicFramePr>
            <p:xfrm>
              <a:off x="10850601" y="2497572"/>
              <a:ext cx="1111844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22274">
                      <a:extLst>
                        <a:ext uri="{9D8B030D-6E8A-4147-A177-3AD203B41FA5}">
                          <a16:colId xmlns:a16="http://schemas.microsoft.com/office/drawing/2014/main" val="411234299"/>
                        </a:ext>
                      </a:extLst>
                    </a:gridCol>
                    <a:gridCol w="389570">
                      <a:extLst>
                        <a:ext uri="{9D8B030D-6E8A-4147-A177-3AD203B41FA5}">
                          <a16:colId xmlns:a16="http://schemas.microsoft.com/office/drawing/2014/main" val="4054981235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0</m:t>
                                </m:r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.8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228629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טבלה 24">
                <a:extLst>
                  <a:ext uri="{FF2B5EF4-FFF2-40B4-BE49-F238E27FC236}">
                    <a16:creationId xmlns:a16="http://schemas.microsoft.com/office/drawing/2014/main" id="{FB8058E6-C24E-E059-4E73-0E515F9C06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277980"/>
                  </p:ext>
                </p:extLst>
              </p:nvPr>
            </p:nvGraphicFramePr>
            <p:xfrm>
              <a:off x="10850601" y="2497572"/>
              <a:ext cx="1111844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22274">
                      <a:extLst>
                        <a:ext uri="{9D8B030D-6E8A-4147-A177-3AD203B41FA5}">
                          <a16:colId xmlns:a16="http://schemas.microsoft.com/office/drawing/2014/main" val="411234299"/>
                        </a:ext>
                      </a:extLst>
                    </a:gridCol>
                    <a:gridCol w="389570">
                      <a:extLst>
                        <a:ext uri="{9D8B030D-6E8A-4147-A177-3AD203B41FA5}">
                          <a16:colId xmlns:a16="http://schemas.microsoft.com/office/drawing/2014/main" val="4054981235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833" t="-2000" r="-55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89063" t="-2000" r="-3125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28629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טבלה 27">
                <a:extLst>
                  <a:ext uri="{FF2B5EF4-FFF2-40B4-BE49-F238E27FC236}">
                    <a16:creationId xmlns:a16="http://schemas.microsoft.com/office/drawing/2014/main" id="{72BA9A15-5638-F733-2EF6-718BC932B1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5753228"/>
                  </p:ext>
                </p:extLst>
              </p:nvPr>
            </p:nvGraphicFramePr>
            <p:xfrm>
              <a:off x="10850601" y="2964962"/>
              <a:ext cx="1111844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12749">
                      <a:extLst>
                        <a:ext uri="{9D8B030D-6E8A-4147-A177-3AD203B41FA5}">
                          <a16:colId xmlns:a16="http://schemas.microsoft.com/office/drawing/2014/main" val="2296030124"/>
                        </a:ext>
                      </a:extLst>
                    </a:gridCol>
                    <a:gridCol w="399095">
                      <a:extLst>
                        <a:ext uri="{9D8B030D-6E8A-4147-A177-3AD203B41FA5}">
                          <a16:colId xmlns:a16="http://schemas.microsoft.com/office/drawing/2014/main" val="1497399147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0</m:t>
                                </m:r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.3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24189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טבלה 27">
                <a:extLst>
                  <a:ext uri="{FF2B5EF4-FFF2-40B4-BE49-F238E27FC236}">
                    <a16:creationId xmlns:a16="http://schemas.microsoft.com/office/drawing/2014/main" id="{72BA9A15-5638-F733-2EF6-718BC932B1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5753228"/>
                  </p:ext>
                </p:extLst>
              </p:nvPr>
            </p:nvGraphicFramePr>
            <p:xfrm>
              <a:off x="10850601" y="2964962"/>
              <a:ext cx="1111844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12749">
                      <a:extLst>
                        <a:ext uri="{9D8B030D-6E8A-4147-A177-3AD203B41FA5}">
                          <a16:colId xmlns:a16="http://schemas.microsoft.com/office/drawing/2014/main" val="2296030124"/>
                        </a:ext>
                      </a:extLst>
                    </a:gridCol>
                    <a:gridCol w="399095">
                      <a:extLst>
                        <a:ext uri="{9D8B030D-6E8A-4147-A177-3AD203B41FA5}">
                          <a16:colId xmlns:a16="http://schemas.microsoft.com/office/drawing/2014/main" val="1497399147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847" t="-2000" r="-57627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180303" t="-2000" r="-3030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4189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טבלה 28">
                <a:extLst>
                  <a:ext uri="{FF2B5EF4-FFF2-40B4-BE49-F238E27FC236}">
                    <a16:creationId xmlns:a16="http://schemas.microsoft.com/office/drawing/2014/main" id="{FBBD5A07-A693-C600-3173-CD9FE5C774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760152"/>
                  </p:ext>
                </p:extLst>
              </p:nvPr>
            </p:nvGraphicFramePr>
            <p:xfrm>
              <a:off x="10850601" y="3450645"/>
              <a:ext cx="1111844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31799">
                      <a:extLst>
                        <a:ext uri="{9D8B030D-6E8A-4147-A177-3AD203B41FA5}">
                          <a16:colId xmlns:a16="http://schemas.microsoft.com/office/drawing/2014/main" val="2891330834"/>
                        </a:ext>
                      </a:extLst>
                    </a:gridCol>
                    <a:gridCol w="380045">
                      <a:extLst>
                        <a:ext uri="{9D8B030D-6E8A-4147-A177-3AD203B41FA5}">
                          <a16:colId xmlns:a16="http://schemas.microsoft.com/office/drawing/2014/main" val="1821977019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0</m:t>
                                </m:r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.2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27583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טבלה 28">
                <a:extLst>
                  <a:ext uri="{FF2B5EF4-FFF2-40B4-BE49-F238E27FC236}">
                    <a16:creationId xmlns:a16="http://schemas.microsoft.com/office/drawing/2014/main" id="{FBBD5A07-A693-C600-3173-CD9FE5C774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760152"/>
                  </p:ext>
                </p:extLst>
              </p:nvPr>
            </p:nvGraphicFramePr>
            <p:xfrm>
              <a:off x="10850601" y="3450645"/>
              <a:ext cx="1111844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31799">
                      <a:extLst>
                        <a:ext uri="{9D8B030D-6E8A-4147-A177-3AD203B41FA5}">
                          <a16:colId xmlns:a16="http://schemas.microsoft.com/office/drawing/2014/main" val="2891330834"/>
                        </a:ext>
                      </a:extLst>
                    </a:gridCol>
                    <a:gridCol w="380045">
                      <a:extLst>
                        <a:ext uri="{9D8B030D-6E8A-4147-A177-3AD203B41FA5}">
                          <a16:colId xmlns:a16="http://schemas.microsoft.com/office/drawing/2014/main" val="1821977019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7"/>
                          <a:stretch>
                            <a:fillRect l="-826" t="-2041" r="-53719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7"/>
                          <a:stretch>
                            <a:fillRect l="-193651" t="-2041" r="-3175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7583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תיבת טקסט 29">
                <a:extLst>
                  <a:ext uri="{FF2B5EF4-FFF2-40B4-BE49-F238E27FC236}">
                    <a16:creationId xmlns:a16="http://schemas.microsoft.com/office/drawing/2014/main" id="{1534EAC4-DE9D-CD4D-3EAB-983C49FDE1C0}"/>
                  </a:ext>
                </a:extLst>
              </p:cNvPr>
              <p:cNvSpPr txBox="1"/>
              <p:nvPr/>
            </p:nvSpPr>
            <p:spPr>
              <a:xfrm>
                <a:off x="11271498" y="3923158"/>
                <a:ext cx="3007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L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⋮</m:t>
                      </m:r>
                    </m:oMath>
                  </m:oMathPara>
                </a14:m>
                <a:endParaRPr kumimoji="0" lang="en-I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תיבת טקסט 29">
                <a:extLst>
                  <a:ext uri="{FF2B5EF4-FFF2-40B4-BE49-F238E27FC236}">
                    <a16:creationId xmlns:a16="http://schemas.microsoft.com/office/drawing/2014/main" id="{1534EAC4-DE9D-CD4D-3EAB-983C49FDE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1498" y="3923158"/>
                <a:ext cx="30072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טבלה 31">
                <a:extLst>
                  <a:ext uri="{FF2B5EF4-FFF2-40B4-BE49-F238E27FC236}">
                    <a16:creationId xmlns:a16="http://schemas.microsoft.com/office/drawing/2014/main" id="{EFC3B655-FB55-8C5F-E3A9-BCA758999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8287172"/>
                  </p:ext>
                </p:extLst>
              </p:nvPr>
            </p:nvGraphicFramePr>
            <p:xfrm>
              <a:off x="10850601" y="4455797"/>
              <a:ext cx="1111844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22274">
                      <a:extLst>
                        <a:ext uri="{9D8B030D-6E8A-4147-A177-3AD203B41FA5}">
                          <a16:colId xmlns:a16="http://schemas.microsoft.com/office/drawing/2014/main" val="2891330834"/>
                        </a:ext>
                      </a:extLst>
                    </a:gridCol>
                    <a:gridCol w="389570">
                      <a:extLst>
                        <a:ext uri="{9D8B030D-6E8A-4147-A177-3AD203B41FA5}">
                          <a16:colId xmlns:a16="http://schemas.microsoft.com/office/drawing/2014/main" val="526339987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30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0</m:t>
                                </m:r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.4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27583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טבלה 31">
                <a:extLst>
                  <a:ext uri="{FF2B5EF4-FFF2-40B4-BE49-F238E27FC236}">
                    <a16:creationId xmlns:a16="http://schemas.microsoft.com/office/drawing/2014/main" id="{EFC3B655-FB55-8C5F-E3A9-BCA758999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8287172"/>
                  </p:ext>
                </p:extLst>
              </p:nvPr>
            </p:nvGraphicFramePr>
            <p:xfrm>
              <a:off x="10850601" y="4455797"/>
              <a:ext cx="1111844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22274">
                      <a:extLst>
                        <a:ext uri="{9D8B030D-6E8A-4147-A177-3AD203B41FA5}">
                          <a16:colId xmlns:a16="http://schemas.microsoft.com/office/drawing/2014/main" val="2891330834"/>
                        </a:ext>
                      </a:extLst>
                    </a:gridCol>
                    <a:gridCol w="389570">
                      <a:extLst>
                        <a:ext uri="{9D8B030D-6E8A-4147-A177-3AD203B41FA5}">
                          <a16:colId xmlns:a16="http://schemas.microsoft.com/office/drawing/2014/main" val="526339987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833" t="-2000" r="-55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89063" t="-2000" r="-3125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75831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8" name="מחבר חץ ישר 37">
            <a:extLst>
              <a:ext uri="{FF2B5EF4-FFF2-40B4-BE49-F238E27FC236}">
                <a16:creationId xmlns:a16="http://schemas.microsoft.com/office/drawing/2014/main" id="{C5FA71B2-84E6-184F-9D6C-E824DE9D1172}"/>
              </a:ext>
            </a:extLst>
          </p:cNvPr>
          <p:cNvCxnSpPr>
            <a:cxnSpLocks/>
          </p:cNvCxnSpPr>
          <p:nvPr/>
        </p:nvCxnSpPr>
        <p:spPr>
          <a:xfrm>
            <a:off x="7554739" y="2248702"/>
            <a:ext cx="821397" cy="36638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מחבר חץ ישר 40">
            <a:extLst>
              <a:ext uri="{FF2B5EF4-FFF2-40B4-BE49-F238E27FC236}">
                <a16:creationId xmlns:a16="http://schemas.microsoft.com/office/drawing/2014/main" id="{8663AA17-2D80-A664-D9AC-11AAD66997A1}"/>
              </a:ext>
            </a:extLst>
          </p:cNvPr>
          <p:cNvCxnSpPr>
            <a:cxnSpLocks/>
          </p:cNvCxnSpPr>
          <p:nvPr/>
        </p:nvCxnSpPr>
        <p:spPr>
          <a:xfrm flipV="1">
            <a:off x="10117005" y="2195987"/>
            <a:ext cx="646653" cy="41909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תיבת טקסט 56">
            <a:extLst>
              <a:ext uri="{FF2B5EF4-FFF2-40B4-BE49-F238E27FC236}">
                <a16:creationId xmlns:a16="http://schemas.microsoft.com/office/drawing/2014/main" id="{B0272DC2-8EB1-8B93-5C42-4023DF52286D}"/>
              </a:ext>
            </a:extLst>
          </p:cNvPr>
          <p:cNvSpPr txBox="1"/>
          <p:nvPr/>
        </p:nvSpPr>
        <p:spPr>
          <a:xfrm>
            <a:off x="7423779" y="4736628"/>
            <a:ext cx="10706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Features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Filtering </a:t>
            </a:r>
          </a:p>
          <a:p>
            <a:pPr algn="ctr"/>
            <a:r>
              <a:rPr lang="en-US" sz="1200" dirty="0"/>
              <a:t>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Imputation</a:t>
            </a:r>
            <a:endParaRPr lang="LID4096" sz="1200" dirty="0">
              <a:solidFill>
                <a:schemeClr val="tx1"/>
              </a:solidFill>
            </a:endParaRPr>
          </a:p>
        </p:txBody>
      </p:sp>
      <p:sp>
        <p:nvSpPr>
          <p:cNvPr id="58" name="תיבת טקסט 57">
            <a:extLst>
              <a:ext uri="{FF2B5EF4-FFF2-40B4-BE49-F238E27FC236}">
                <a16:creationId xmlns:a16="http://schemas.microsoft.com/office/drawing/2014/main" id="{31D9DBBC-B4B8-BB92-FACE-FDA9387FB91E}"/>
              </a:ext>
            </a:extLst>
          </p:cNvPr>
          <p:cNvSpPr txBox="1"/>
          <p:nvPr/>
        </p:nvSpPr>
        <p:spPr>
          <a:xfrm>
            <a:off x="8286089" y="1846277"/>
            <a:ext cx="1908784" cy="372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Cyclists’ Ranker</a:t>
            </a:r>
            <a:endParaRPr lang="LID4096" sz="2000" dirty="0"/>
          </a:p>
        </p:txBody>
      </p:sp>
      <p:cxnSp>
        <p:nvCxnSpPr>
          <p:cNvPr id="70" name="מחבר חץ ישר 69">
            <a:extLst>
              <a:ext uri="{FF2B5EF4-FFF2-40B4-BE49-F238E27FC236}">
                <a16:creationId xmlns:a16="http://schemas.microsoft.com/office/drawing/2014/main" id="{87A308D2-1903-BA11-C1AA-4AA063DE498E}"/>
              </a:ext>
            </a:extLst>
          </p:cNvPr>
          <p:cNvCxnSpPr>
            <a:cxnSpLocks/>
          </p:cNvCxnSpPr>
          <p:nvPr/>
        </p:nvCxnSpPr>
        <p:spPr>
          <a:xfrm>
            <a:off x="7545778" y="2674961"/>
            <a:ext cx="821397" cy="29000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מחבר חץ ישר 70">
            <a:extLst>
              <a:ext uri="{FF2B5EF4-FFF2-40B4-BE49-F238E27FC236}">
                <a16:creationId xmlns:a16="http://schemas.microsoft.com/office/drawing/2014/main" id="{ABACD2A4-0BB7-6FD6-8E20-1FB3E98EA915}"/>
              </a:ext>
            </a:extLst>
          </p:cNvPr>
          <p:cNvCxnSpPr>
            <a:cxnSpLocks/>
          </p:cNvCxnSpPr>
          <p:nvPr/>
        </p:nvCxnSpPr>
        <p:spPr>
          <a:xfrm flipV="1">
            <a:off x="10117005" y="2699205"/>
            <a:ext cx="697504" cy="28134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מחבר חץ ישר 72">
            <a:extLst>
              <a:ext uri="{FF2B5EF4-FFF2-40B4-BE49-F238E27FC236}">
                <a16:creationId xmlns:a16="http://schemas.microsoft.com/office/drawing/2014/main" id="{984CA5E0-AB7C-A87A-81F9-42556E61CBF9}"/>
              </a:ext>
            </a:extLst>
          </p:cNvPr>
          <p:cNvCxnSpPr>
            <a:cxnSpLocks/>
          </p:cNvCxnSpPr>
          <p:nvPr/>
        </p:nvCxnSpPr>
        <p:spPr>
          <a:xfrm>
            <a:off x="7527408" y="3111740"/>
            <a:ext cx="821397" cy="14726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מחבר חץ ישר 74">
            <a:extLst>
              <a:ext uri="{FF2B5EF4-FFF2-40B4-BE49-F238E27FC236}">
                <a16:creationId xmlns:a16="http://schemas.microsoft.com/office/drawing/2014/main" id="{8D79F724-89A6-1C00-CC08-30874AF703C1}"/>
              </a:ext>
            </a:extLst>
          </p:cNvPr>
          <p:cNvCxnSpPr>
            <a:cxnSpLocks/>
          </p:cNvCxnSpPr>
          <p:nvPr/>
        </p:nvCxnSpPr>
        <p:spPr>
          <a:xfrm flipV="1">
            <a:off x="10117005" y="3163594"/>
            <a:ext cx="665703" cy="10312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מחבר חץ ישר 77">
            <a:extLst>
              <a:ext uri="{FF2B5EF4-FFF2-40B4-BE49-F238E27FC236}">
                <a16:creationId xmlns:a16="http://schemas.microsoft.com/office/drawing/2014/main" id="{1365039F-F90F-1A92-ADEF-132ABA96BED0}"/>
              </a:ext>
            </a:extLst>
          </p:cNvPr>
          <p:cNvCxnSpPr>
            <a:cxnSpLocks/>
          </p:cNvCxnSpPr>
          <p:nvPr/>
        </p:nvCxnSpPr>
        <p:spPr>
          <a:xfrm flipV="1">
            <a:off x="7533758" y="3562131"/>
            <a:ext cx="821397" cy="5459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מחבר חץ ישר 85">
            <a:extLst>
              <a:ext uri="{FF2B5EF4-FFF2-40B4-BE49-F238E27FC236}">
                <a16:creationId xmlns:a16="http://schemas.microsoft.com/office/drawing/2014/main" id="{CBCAE536-E0D2-6383-AB5C-1CBAAA627EC2}"/>
              </a:ext>
            </a:extLst>
          </p:cNvPr>
          <p:cNvCxnSpPr>
            <a:cxnSpLocks/>
          </p:cNvCxnSpPr>
          <p:nvPr/>
        </p:nvCxnSpPr>
        <p:spPr>
          <a:xfrm>
            <a:off x="10139656" y="3589429"/>
            <a:ext cx="652577" cy="3784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מחבר חץ ישר 104">
            <a:extLst>
              <a:ext uri="{FF2B5EF4-FFF2-40B4-BE49-F238E27FC236}">
                <a16:creationId xmlns:a16="http://schemas.microsoft.com/office/drawing/2014/main" id="{1124D5A0-DAC2-407C-0878-B6F67FA45DC0}"/>
              </a:ext>
            </a:extLst>
          </p:cNvPr>
          <p:cNvCxnSpPr>
            <a:cxnSpLocks/>
          </p:cNvCxnSpPr>
          <p:nvPr/>
        </p:nvCxnSpPr>
        <p:spPr>
          <a:xfrm flipV="1">
            <a:off x="7548389" y="3905052"/>
            <a:ext cx="785258" cy="68123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מחבר חץ ישר 114">
            <a:extLst>
              <a:ext uri="{FF2B5EF4-FFF2-40B4-BE49-F238E27FC236}">
                <a16:creationId xmlns:a16="http://schemas.microsoft.com/office/drawing/2014/main" id="{C9D7EAE1-11C6-4A35-3F60-F2F2C9C80AE8}"/>
              </a:ext>
            </a:extLst>
          </p:cNvPr>
          <p:cNvCxnSpPr>
            <a:cxnSpLocks/>
          </p:cNvCxnSpPr>
          <p:nvPr/>
        </p:nvCxnSpPr>
        <p:spPr>
          <a:xfrm>
            <a:off x="10117005" y="3959648"/>
            <a:ext cx="672777" cy="64503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תיבת טקסט 136">
            <a:extLst>
              <a:ext uri="{FF2B5EF4-FFF2-40B4-BE49-F238E27FC236}">
                <a16:creationId xmlns:a16="http://schemas.microsoft.com/office/drawing/2014/main" id="{4D9059F3-FC60-442D-502A-E1B3F6BD7DC2}"/>
              </a:ext>
            </a:extLst>
          </p:cNvPr>
          <p:cNvSpPr txBox="1"/>
          <p:nvPr/>
        </p:nvSpPr>
        <p:spPr>
          <a:xfrm>
            <a:off x="10506411" y="1365471"/>
            <a:ext cx="1800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Cyclists Matching Scores</a:t>
            </a:r>
          </a:p>
        </p:txBody>
      </p:sp>
      <p:sp>
        <p:nvSpPr>
          <p:cNvPr id="138" name="מלבן: פינות מעוגלות 137">
            <a:extLst>
              <a:ext uri="{FF2B5EF4-FFF2-40B4-BE49-F238E27FC236}">
                <a16:creationId xmlns:a16="http://schemas.microsoft.com/office/drawing/2014/main" id="{E11243DD-3142-AA90-5633-03D124F5B0DC}"/>
              </a:ext>
            </a:extLst>
          </p:cNvPr>
          <p:cNvSpPr/>
          <p:nvPr/>
        </p:nvSpPr>
        <p:spPr>
          <a:xfrm>
            <a:off x="11577981" y="2061061"/>
            <a:ext cx="383161" cy="281375"/>
          </a:xfrm>
          <a:prstGeom prst="roundRect">
            <a:avLst>
              <a:gd name="adj" fmla="val 0"/>
            </a:avLst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39" name="מלבן: פינות מעוגלות 138">
            <a:extLst>
              <a:ext uri="{FF2B5EF4-FFF2-40B4-BE49-F238E27FC236}">
                <a16:creationId xmlns:a16="http://schemas.microsoft.com/office/drawing/2014/main" id="{A6CC01F1-C07F-9BC4-2771-13FD822A988E}"/>
              </a:ext>
            </a:extLst>
          </p:cNvPr>
          <p:cNvSpPr/>
          <p:nvPr/>
        </p:nvSpPr>
        <p:spPr>
          <a:xfrm>
            <a:off x="11578663" y="2509169"/>
            <a:ext cx="383161" cy="281375"/>
          </a:xfrm>
          <a:prstGeom prst="roundRect">
            <a:avLst>
              <a:gd name="adj" fmla="val 0"/>
            </a:avLst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0" name="טבלה 139">
                <a:extLst>
                  <a:ext uri="{FF2B5EF4-FFF2-40B4-BE49-F238E27FC236}">
                    <a16:creationId xmlns:a16="http://schemas.microsoft.com/office/drawing/2014/main" id="{3F8DD544-DC9E-2205-0CD5-7C7FDEB1FE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9160275"/>
                  </p:ext>
                </p:extLst>
              </p:nvPr>
            </p:nvGraphicFramePr>
            <p:xfrm>
              <a:off x="1004661" y="3341206"/>
              <a:ext cx="2392926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16501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383838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540087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55245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400050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3780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𝐶𝑦𝑐𝑙𝑖𝑠𝑡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𝐴𝑔𝑒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𝐻𝑒𝑖𝑔h𝑡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𝑊𝑒𝑖𝑔h𝑡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L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0" name="טבלה 139">
                <a:extLst>
                  <a:ext uri="{FF2B5EF4-FFF2-40B4-BE49-F238E27FC236}">
                    <a16:creationId xmlns:a16="http://schemas.microsoft.com/office/drawing/2014/main" id="{3F8DD544-DC9E-2205-0CD5-7C7FDEB1FE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9160275"/>
                  </p:ext>
                </p:extLst>
              </p:nvPr>
            </p:nvGraphicFramePr>
            <p:xfrm>
              <a:off x="1004661" y="3341206"/>
              <a:ext cx="2392926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16501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383838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540087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55245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400050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1176" t="-2381" r="-365882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136508" t="-2381" r="-393651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167416" t="-2381" r="-178652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61538" t="-2381" r="-74725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498485" t="-2381" r="-3030" b="-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טבלה 1">
                <a:extLst>
                  <a:ext uri="{FF2B5EF4-FFF2-40B4-BE49-F238E27FC236}">
                    <a16:creationId xmlns:a16="http://schemas.microsoft.com/office/drawing/2014/main" id="{3781C06A-60AA-5D53-84E5-9E8880D78F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5119526"/>
                  </p:ext>
                </p:extLst>
              </p:nvPr>
            </p:nvGraphicFramePr>
            <p:xfrm>
              <a:off x="1004661" y="3341206"/>
              <a:ext cx="2392926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16501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383838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540087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55245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400050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3780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𝐶𝑦𝑐𝑙𝑖𝑠𝑡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𝐴𝑔𝑒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𝐻𝑒𝑖𝑔h𝑡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𝑊𝑒𝑖𝑔h𝑡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L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טבלה 1">
                <a:extLst>
                  <a:ext uri="{FF2B5EF4-FFF2-40B4-BE49-F238E27FC236}">
                    <a16:creationId xmlns:a16="http://schemas.microsoft.com/office/drawing/2014/main" id="{3781C06A-60AA-5D53-84E5-9E8880D78F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5119526"/>
                  </p:ext>
                </p:extLst>
              </p:nvPr>
            </p:nvGraphicFramePr>
            <p:xfrm>
              <a:off x="1004661" y="3341206"/>
              <a:ext cx="2392926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16501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383838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540087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55245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400050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1176" t="-2381" r="-365882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136508" t="-2381" r="-393651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167416" t="-2381" r="-178652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61538" t="-2381" r="-74725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498485" t="-2381" r="-3030" b="-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טבלה 7">
                <a:extLst>
                  <a:ext uri="{FF2B5EF4-FFF2-40B4-BE49-F238E27FC236}">
                    <a16:creationId xmlns:a16="http://schemas.microsoft.com/office/drawing/2014/main" id="{99E7BC45-B216-7D7F-6D5A-74DA04FCE3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6205989"/>
                  </p:ext>
                </p:extLst>
              </p:nvPr>
            </p:nvGraphicFramePr>
            <p:xfrm>
              <a:off x="998778" y="4699451"/>
              <a:ext cx="3069562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906222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635000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673100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62230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232940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3780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𝑆𝑢𝑚𝑊𝑜𝑟𝑘𝑜𝑢𝑡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𝐷𝑖𝑠𝑡𝑎𝑛𝑐𝑒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𝐷𝑢𝑟𝑎𝑡𝑖𝑜𝑛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𝐶𝑎𝑙𝑜𝑟𝑖𝑒𝑠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L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טבלה 7">
                <a:extLst>
                  <a:ext uri="{FF2B5EF4-FFF2-40B4-BE49-F238E27FC236}">
                    <a16:creationId xmlns:a16="http://schemas.microsoft.com/office/drawing/2014/main" id="{99E7BC45-B216-7D7F-6D5A-74DA04FCE3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6205989"/>
                  </p:ext>
                </p:extLst>
              </p:nvPr>
            </p:nvGraphicFramePr>
            <p:xfrm>
              <a:off x="998778" y="4699451"/>
              <a:ext cx="3069562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906222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635000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673100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62230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232940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671" t="-2326" r="-240268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142857" t="-2326" r="-240952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31818" t="-2326" r="-130000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354369" t="-2326" r="-38835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1231579" t="-2326" r="-5263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טבלה 10">
                <a:extLst>
                  <a:ext uri="{FF2B5EF4-FFF2-40B4-BE49-F238E27FC236}">
                    <a16:creationId xmlns:a16="http://schemas.microsoft.com/office/drawing/2014/main" id="{2C1C83CC-17E1-FC50-320F-8F18B8CB36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9247585"/>
                  </p:ext>
                </p:extLst>
              </p:nvPr>
            </p:nvGraphicFramePr>
            <p:xfrm>
              <a:off x="998778" y="2122972"/>
              <a:ext cx="3146750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3934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637755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965200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88900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250861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179191">
                    <a:tc>
                      <a:txBody>
                        <a:bodyPr/>
                        <a:lstStyle/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𝑅𝑎𝑐𝑒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𝐷𝑖𝑠𝑡𝑎𝑛𝑐𝑒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𝐸𝑙𝑒𝑣𝑎𝑡𝑖𝑜𝑛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𝐺𝑎𝑖𝑛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𝑇𝑒𝑚𝑝𝑒𝑟𝑎𝑡𝑢𝑟𝑒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L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טבלה 10">
                <a:extLst>
                  <a:ext uri="{FF2B5EF4-FFF2-40B4-BE49-F238E27FC236}">
                    <a16:creationId xmlns:a16="http://schemas.microsoft.com/office/drawing/2014/main" id="{2C1C83CC-17E1-FC50-320F-8F18B8CB36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9247585"/>
                  </p:ext>
                </p:extLst>
              </p:nvPr>
            </p:nvGraphicFramePr>
            <p:xfrm>
              <a:off x="998778" y="2122972"/>
              <a:ext cx="3146750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3934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637755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965200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88900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250861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1515" t="-2381" r="-687879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63810" t="-2381" r="-332381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108176" t="-2381" r="-119497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225170" t="-2381" r="-29252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1165854" t="-2381" r="-4878" b="-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9148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57" grpId="0"/>
      <p:bldP spid="138" grpId="0" animBg="1"/>
      <p:bldP spid="1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גרפיקה 30" descr="מסד נתונים עם מילוי מלא">
            <a:extLst>
              <a:ext uri="{FF2B5EF4-FFF2-40B4-BE49-F238E27FC236}">
                <a16:creationId xmlns:a16="http://schemas.microsoft.com/office/drawing/2014/main" id="{CC76B33A-04BB-E0E7-6715-F45A31E7C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726" y="1888909"/>
            <a:ext cx="778809" cy="645373"/>
          </a:xfrm>
          <a:prstGeom prst="rect">
            <a:avLst/>
          </a:prstGeom>
        </p:spPr>
      </p:pic>
      <p:sp>
        <p:nvSpPr>
          <p:cNvPr id="37" name="תיבת טקסט 36">
            <a:extLst>
              <a:ext uri="{FF2B5EF4-FFF2-40B4-BE49-F238E27FC236}">
                <a16:creationId xmlns:a16="http://schemas.microsoft.com/office/drawing/2014/main" id="{BB3AC086-FEBD-A779-9547-4A01A85DB401}"/>
              </a:ext>
            </a:extLst>
          </p:cNvPr>
          <p:cNvSpPr txBox="1"/>
          <p:nvPr/>
        </p:nvSpPr>
        <p:spPr>
          <a:xfrm>
            <a:off x="-25690" y="3712995"/>
            <a:ext cx="1229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Cyclists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39" name="תיבת טקסט 38">
            <a:extLst>
              <a:ext uri="{FF2B5EF4-FFF2-40B4-BE49-F238E27FC236}">
                <a16:creationId xmlns:a16="http://schemas.microsoft.com/office/drawing/2014/main" id="{658B685D-A506-4BED-E55E-EF4D96E0E359}"/>
              </a:ext>
            </a:extLst>
          </p:cNvPr>
          <p:cNvSpPr txBox="1"/>
          <p:nvPr/>
        </p:nvSpPr>
        <p:spPr>
          <a:xfrm>
            <a:off x="-5754" y="2445807"/>
            <a:ext cx="1229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Races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21" name="תיבת טקסט 38">
            <a:extLst>
              <a:ext uri="{FF2B5EF4-FFF2-40B4-BE49-F238E27FC236}">
                <a16:creationId xmlns:a16="http://schemas.microsoft.com/office/drawing/2014/main" id="{04CBB8F7-A10D-E8A7-7A3B-1CBDF8ADAFE8}"/>
              </a:ext>
            </a:extLst>
          </p:cNvPr>
          <p:cNvSpPr txBox="1"/>
          <p:nvPr/>
        </p:nvSpPr>
        <p:spPr>
          <a:xfrm>
            <a:off x="-5754" y="5056423"/>
            <a:ext cx="1229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Workouts</a:t>
            </a:r>
            <a:endParaRPr lang="LID4096" sz="1600" dirty="0">
              <a:solidFill>
                <a:schemeClr val="tx1"/>
              </a:solidFill>
            </a:endParaRPr>
          </a:p>
        </p:txBody>
      </p:sp>
      <p:grpSp>
        <p:nvGrpSpPr>
          <p:cNvPr id="61" name="קבוצה 60">
            <a:extLst>
              <a:ext uri="{FF2B5EF4-FFF2-40B4-BE49-F238E27FC236}">
                <a16:creationId xmlns:a16="http://schemas.microsoft.com/office/drawing/2014/main" id="{7C28ACBE-FE46-71DD-5049-A16B83BCA14F}"/>
              </a:ext>
            </a:extLst>
          </p:cNvPr>
          <p:cNvGrpSpPr/>
          <p:nvPr/>
        </p:nvGrpSpPr>
        <p:grpSpPr>
          <a:xfrm>
            <a:off x="1704975" y="5378790"/>
            <a:ext cx="3393272" cy="379291"/>
            <a:chOff x="2040599" y="5616915"/>
            <a:chExt cx="3226784" cy="37929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27A1993-48E5-699E-948E-D6EC78018F9B}"/>
                </a:ext>
              </a:extLst>
            </p:cNvPr>
            <p:cNvSpPr txBox="1"/>
            <p:nvPr/>
          </p:nvSpPr>
          <p:spPr>
            <a:xfrm>
              <a:off x="2961051" y="5616915"/>
              <a:ext cx="23063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Workouts Time Window</a:t>
              </a:r>
            </a:p>
          </p:txBody>
        </p:sp>
        <p:grpSp>
          <p:nvGrpSpPr>
            <p:cNvPr id="52" name="קבוצה 51">
              <a:extLst>
                <a:ext uri="{FF2B5EF4-FFF2-40B4-BE49-F238E27FC236}">
                  <a16:creationId xmlns:a16="http://schemas.microsoft.com/office/drawing/2014/main" id="{02739907-E491-221E-387A-3F8E8AC0D9A8}"/>
                </a:ext>
              </a:extLst>
            </p:cNvPr>
            <p:cNvGrpSpPr/>
            <p:nvPr/>
          </p:nvGrpSpPr>
          <p:grpSpPr>
            <a:xfrm>
              <a:off x="2040599" y="5805750"/>
              <a:ext cx="2714280" cy="190456"/>
              <a:chOff x="1838469" y="6079310"/>
              <a:chExt cx="2714280" cy="190456"/>
            </a:xfrm>
          </p:grpSpPr>
          <p:cxnSp>
            <p:nvCxnSpPr>
              <p:cNvPr id="43" name="מחבר ישר 42">
                <a:extLst>
                  <a:ext uri="{FF2B5EF4-FFF2-40B4-BE49-F238E27FC236}">
                    <a16:creationId xmlns:a16="http://schemas.microsoft.com/office/drawing/2014/main" id="{78D55790-442F-1373-D515-856B044CDFEF}"/>
                  </a:ext>
                </a:extLst>
              </p:cNvPr>
              <p:cNvCxnSpPr/>
              <p:nvPr/>
            </p:nvCxnSpPr>
            <p:spPr>
              <a:xfrm flipH="1">
                <a:off x="1838469" y="6178150"/>
                <a:ext cx="2714280" cy="0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מחבר ישר 45">
                <a:extLst>
                  <a:ext uri="{FF2B5EF4-FFF2-40B4-BE49-F238E27FC236}">
                    <a16:creationId xmlns:a16="http://schemas.microsoft.com/office/drawing/2014/main" id="{D01632EA-993C-D01C-AED6-62CAFE56DC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1517" y="6079310"/>
                <a:ext cx="0" cy="182880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מחבר ישר 48">
                <a:extLst>
                  <a:ext uri="{FF2B5EF4-FFF2-40B4-BE49-F238E27FC236}">
                    <a16:creationId xmlns:a16="http://schemas.microsoft.com/office/drawing/2014/main" id="{EC2818ED-0A2A-4C88-4971-7BB7C2B88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4835" y="6086886"/>
                <a:ext cx="0" cy="182880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קבוצה 59">
            <a:extLst>
              <a:ext uri="{FF2B5EF4-FFF2-40B4-BE49-F238E27FC236}">
                <a16:creationId xmlns:a16="http://schemas.microsoft.com/office/drawing/2014/main" id="{2F3F4AF9-5959-E97C-1015-BA241C3AEA2D}"/>
              </a:ext>
            </a:extLst>
          </p:cNvPr>
          <p:cNvGrpSpPr/>
          <p:nvPr/>
        </p:nvGrpSpPr>
        <p:grpSpPr>
          <a:xfrm>
            <a:off x="1057004" y="5830040"/>
            <a:ext cx="4462269" cy="587712"/>
            <a:chOff x="886125" y="6109440"/>
            <a:chExt cx="4955322" cy="587712"/>
          </a:xfrm>
        </p:grpSpPr>
        <p:cxnSp>
          <p:nvCxnSpPr>
            <p:cNvPr id="15" name="מחבר חץ ישר 14">
              <a:extLst>
                <a:ext uri="{FF2B5EF4-FFF2-40B4-BE49-F238E27FC236}">
                  <a16:creationId xmlns:a16="http://schemas.microsoft.com/office/drawing/2014/main" id="{AEC8FC81-F897-E2DE-E936-C9BF81562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125" y="6292320"/>
              <a:ext cx="4263014" cy="1177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תיבת טקסט 25">
              <a:extLst>
                <a:ext uri="{FF2B5EF4-FFF2-40B4-BE49-F238E27FC236}">
                  <a16:creationId xmlns:a16="http://schemas.microsoft.com/office/drawing/2014/main" id="{1F0E1991-9294-DB15-3860-7EABB9DACB90}"/>
                </a:ext>
              </a:extLst>
            </p:cNvPr>
            <p:cNvSpPr txBox="1"/>
            <p:nvPr/>
          </p:nvSpPr>
          <p:spPr>
            <a:xfrm>
              <a:off x="5077436" y="6109440"/>
              <a:ext cx="7640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Time</a:t>
              </a:r>
              <a:endParaRPr lang="LID4096" b="1" dirty="0"/>
            </a:p>
          </p:txBody>
        </p:sp>
        <p:cxnSp>
          <p:nvCxnSpPr>
            <p:cNvPr id="35" name="מחבר ישר 34">
              <a:extLst>
                <a:ext uri="{FF2B5EF4-FFF2-40B4-BE49-F238E27FC236}">
                  <a16:creationId xmlns:a16="http://schemas.microsoft.com/office/drawing/2014/main" id="{234A9FAD-610A-E482-2370-88ACFDC88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4879" y="6109440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תיבת טקסט 58">
                  <a:extLst>
                    <a:ext uri="{FF2B5EF4-FFF2-40B4-BE49-F238E27FC236}">
                      <a16:creationId xmlns:a16="http://schemas.microsoft.com/office/drawing/2014/main" id="{EC32DAF3-39D0-B137-7C58-9DB457D2A7D7}"/>
                    </a:ext>
                  </a:extLst>
                </p:cNvPr>
                <p:cNvSpPr txBox="1"/>
                <p:nvPr/>
              </p:nvSpPr>
              <p:spPr>
                <a:xfrm>
                  <a:off x="4062176" y="6327820"/>
                  <a:ext cx="15404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Source Sans Pro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ource Sans Pro"/>
                              </a:rPr>
                              <m:t>𝑅𝑎𝑐𝑒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ource Sans Pro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59" name="תיבת טקסט 58">
                  <a:extLst>
                    <a:ext uri="{FF2B5EF4-FFF2-40B4-BE49-F238E27FC236}">
                      <a16:creationId xmlns:a16="http://schemas.microsoft.com/office/drawing/2014/main" id="{EC32DAF3-39D0-B137-7C58-9DB457D2A7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2176" y="6327820"/>
                  <a:ext cx="154046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אליפסה 61">
            <a:extLst>
              <a:ext uri="{FF2B5EF4-FFF2-40B4-BE49-F238E27FC236}">
                <a16:creationId xmlns:a16="http://schemas.microsoft.com/office/drawing/2014/main" id="{FC423559-5DF1-8CFC-97D2-2CE4EBC8F175}"/>
              </a:ext>
            </a:extLst>
          </p:cNvPr>
          <p:cNvSpPr/>
          <p:nvPr/>
        </p:nvSpPr>
        <p:spPr>
          <a:xfrm>
            <a:off x="4167247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3" name="אליפסה 62">
            <a:extLst>
              <a:ext uri="{FF2B5EF4-FFF2-40B4-BE49-F238E27FC236}">
                <a16:creationId xmlns:a16="http://schemas.microsoft.com/office/drawing/2014/main" id="{4A8A3E87-B95C-3C4F-59F6-C5594C940FB9}"/>
              </a:ext>
            </a:extLst>
          </p:cNvPr>
          <p:cNvSpPr/>
          <p:nvPr/>
        </p:nvSpPr>
        <p:spPr>
          <a:xfrm>
            <a:off x="3821387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4" name="אליפסה 63">
            <a:extLst>
              <a:ext uri="{FF2B5EF4-FFF2-40B4-BE49-F238E27FC236}">
                <a16:creationId xmlns:a16="http://schemas.microsoft.com/office/drawing/2014/main" id="{A380C0F6-3D63-5BAD-C344-6AC639C31C86}"/>
              </a:ext>
            </a:extLst>
          </p:cNvPr>
          <p:cNvSpPr/>
          <p:nvPr/>
        </p:nvSpPr>
        <p:spPr>
          <a:xfrm>
            <a:off x="3216627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5" name="אליפסה 64">
            <a:extLst>
              <a:ext uri="{FF2B5EF4-FFF2-40B4-BE49-F238E27FC236}">
                <a16:creationId xmlns:a16="http://schemas.microsoft.com/office/drawing/2014/main" id="{FC1CA6A9-B0DC-94AD-6EB5-7C26690247FF}"/>
              </a:ext>
            </a:extLst>
          </p:cNvPr>
          <p:cNvSpPr/>
          <p:nvPr/>
        </p:nvSpPr>
        <p:spPr>
          <a:xfrm>
            <a:off x="3467265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6" name="אליפסה 65">
            <a:extLst>
              <a:ext uri="{FF2B5EF4-FFF2-40B4-BE49-F238E27FC236}">
                <a16:creationId xmlns:a16="http://schemas.microsoft.com/office/drawing/2014/main" id="{2C46A1C5-CB3D-B8FA-BD6C-D75AB254211C}"/>
              </a:ext>
            </a:extLst>
          </p:cNvPr>
          <p:cNvSpPr/>
          <p:nvPr/>
        </p:nvSpPr>
        <p:spPr>
          <a:xfrm>
            <a:off x="1744953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7" name="אליפסה 66">
            <a:extLst>
              <a:ext uri="{FF2B5EF4-FFF2-40B4-BE49-F238E27FC236}">
                <a16:creationId xmlns:a16="http://schemas.microsoft.com/office/drawing/2014/main" id="{E563E412-574B-DB8F-E06B-D09E80FF6822}"/>
              </a:ext>
            </a:extLst>
          </p:cNvPr>
          <p:cNvSpPr/>
          <p:nvPr/>
        </p:nvSpPr>
        <p:spPr>
          <a:xfrm>
            <a:off x="2444568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8" name="אליפסה 67">
            <a:extLst>
              <a:ext uri="{FF2B5EF4-FFF2-40B4-BE49-F238E27FC236}">
                <a16:creationId xmlns:a16="http://schemas.microsoft.com/office/drawing/2014/main" id="{B25F3652-FCF8-FAC1-ED3B-1BB6F5BE800F}"/>
              </a:ext>
            </a:extLst>
          </p:cNvPr>
          <p:cNvSpPr/>
          <p:nvPr/>
        </p:nvSpPr>
        <p:spPr>
          <a:xfrm>
            <a:off x="2908225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9" name="אליפסה 68">
            <a:extLst>
              <a:ext uri="{FF2B5EF4-FFF2-40B4-BE49-F238E27FC236}">
                <a16:creationId xmlns:a16="http://schemas.microsoft.com/office/drawing/2014/main" id="{3DAB57CD-B889-B17D-49AA-FA5126D279BE}"/>
              </a:ext>
            </a:extLst>
          </p:cNvPr>
          <p:cNvSpPr/>
          <p:nvPr/>
        </p:nvSpPr>
        <p:spPr>
          <a:xfrm>
            <a:off x="1319000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2" name="אליפסה 71">
            <a:extLst>
              <a:ext uri="{FF2B5EF4-FFF2-40B4-BE49-F238E27FC236}">
                <a16:creationId xmlns:a16="http://schemas.microsoft.com/office/drawing/2014/main" id="{45A854A7-D0A4-D621-CD69-0F362EF956B8}"/>
              </a:ext>
            </a:extLst>
          </p:cNvPr>
          <p:cNvSpPr/>
          <p:nvPr/>
        </p:nvSpPr>
        <p:spPr>
          <a:xfrm>
            <a:off x="1140759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82" name="גרפיקה 81" descr="מסד נתונים עם מילוי מלא">
            <a:extLst>
              <a:ext uri="{FF2B5EF4-FFF2-40B4-BE49-F238E27FC236}">
                <a16:creationId xmlns:a16="http://schemas.microsoft.com/office/drawing/2014/main" id="{EC64DEC8-5D94-2DC3-F751-0563C47B3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528" y="3111740"/>
            <a:ext cx="778809" cy="645373"/>
          </a:xfrm>
          <a:prstGeom prst="rect">
            <a:avLst/>
          </a:prstGeom>
        </p:spPr>
      </p:pic>
      <p:pic>
        <p:nvPicPr>
          <p:cNvPr id="83" name="גרפיקה 82" descr="מסד נתונים עם מילוי מלא">
            <a:extLst>
              <a:ext uri="{FF2B5EF4-FFF2-40B4-BE49-F238E27FC236}">
                <a16:creationId xmlns:a16="http://schemas.microsoft.com/office/drawing/2014/main" id="{81D3565A-8E74-E0A1-B5B6-AAAE6ADE9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726" y="4488691"/>
            <a:ext cx="778809" cy="645373"/>
          </a:xfrm>
          <a:prstGeom prst="rect">
            <a:avLst/>
          </a:prstGeom>
        </p:spPr>
      </p:pic>
      <p:sp>
        <p:nvSpPr>
          <p:cNvPr id="98" name="חץ: ימינה 97">
            <a:extLst>
              <a:ext uri="{FF2B5EF4-FFF2-40B4-BE49-F238E27FC236}">
                <a16:creationId xmlns:a16="http://schemas.microsoft.com/office/drawing/2014/main" id="{D9B14042-AC2A-2AC5-0F03-F2243AB5DC51}"/>
              </a:ext>
            </a:extLst>
          </p:cNvPr>
          <p:cNvSpPr/>
          <p:nvPr/>
        </p:nvSpPr>
        <p:spPr>
          <a:xfrm>
            <a:off x="4230127" y="3407787"/>
            <a:ext cx="511897" cy="277149"/>
          </a:xfrm>
          <a:prstGeom prst="rightArrow">
            <a:avLst>
              <a:gd name="adj1" fmla="val 50000"/>
              <a:gd name="adj2" fmla="val 74633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9" name="חץ: ימינה 98">
            <a:extLst>
              <a:ext uri="{FF2B5EF4-FFF2-40B4-BE49-F238E27FC236}">
                <a16:creationId xmlns:a16="http://schemas.microsoft.com/office/drawing/2014/main" id="{65A68185-B44C-60F3-02AA-81ACA9AB68F0}"/>
              </a:ext>
            </a:extLst>
          </p:cNvPr>
          <p:cNvSpPr/>
          <p:nvPr/>
        </p:nvSpPr>
        <p:spPr>
          <a:xfrm>
            <a:off x="4246936" y="2100516"/>
            <a:ext cx="511897" cy="277149"/>
          </a:xfrm>
          <a:prstGeom prst="rightArrow">
            <a:avLst>
              <a:gd name="adj1" fmla="val 50000"/>
              <a:gd name="adj2" fmla="val 74633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00" name="חץ: ימינה 99">
            <a:extLst>
              <a:ext uri="{FF2B5EF4-FFF2-40B4-BE49-F238E27FC236}">
                <a16:creationId xmlns:a16="http://schemas.microsoft.com/office/drawing/2014/main" id="{B7281952-C993-D61F-3BF3-AC6A95A2F6B4}"/>
              </a:ext>
            </a:extLst>
          </p:cNvPr>
          <p:cNvSpPr/>
          <p:nvPr/>
        </p:nvSpPr>
        <p:spPr>
          <a:xfrm>
            <a:off x="4230128" y="4715058"/>
            <a:ext cx="511897" cy="277149"/>
          </a:xfrm>
          <a:prstGeom prst="rightArrow">
            <a:avLst>
              <a:gd name="adj1" fmla="val 50000"/>
              <a:gd name="adj2" fmla="val 74633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06" name="Title 1">
            <a:extLst>
              <a:ext uri="{FF2B5EF4-FFF2-40B4-BE49-F238E27FC236}">
                <a16:creationId xmlns:a16="http://schemas.microsoft.com/office/drawing/2014/main" id="{032F323A-4663-AE0E-7416-2939A08CF122}"/>
              </a:ext>
            </a:extLst>
          </p:cNvPr>
          <p:cNvSpPr txBox="1">
            <a:spLocks/>
          </p:cNvSpPr>
          <p:nvPr/>
        </p:nvSpPr>
        <p:spPr>
          <a:xfrm>
            <a:off x="702594" y="3258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 err="1">
                <a:solidFill>
                  <a:schemeClr val="accent4"/>
                </a:solidFill>
              </a:rPr>
              <a:t>RaceFit</a:t>
            </a:r>
            <a:r>
              <a:rPr lang="en-US" sz="4000" dirty="0">
                <a:solidFill>
                  <a:schemeClr val="accent4"/>
                </a:solidFill>
              </a:rPr>
              <a:t> - Classification based Ranking Method</a:t>
            </a:r>
            <a:br>
              <a:rPr lang="en-US" sz="40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Recommendation Phase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110" name="TextBox 43">
            <a:extLst>
              <a:ext uri="{FF2B5EF4-FFF2-40B4-BE49-F238E27FC236}">
                <a16:creationId xmlns:a16="http://schemas.microsoft.com/office/drawing/2014/main" id="{8A410CD3-1946-6F1E-9CDC-443C67EACA9A}"/>
              </a:ext>
            </a:extLst>
          </p:cNvPr>
          <p:cNvSpPr txBox="1"/>
          <p:nvPr/>
        </p:nvSpPr>
        <p:spPr>
          <a:xfrm>
            <a:off x="929374" y="4305563"/>
            <a:ext cx="2892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Summarized Workouts vector</a:t>
            </a:r>
          </a:p>
        </p:txBody>
      </p:sp>
      <p:sp>
        <p:nvSpPr>
          <p:cNvPr id="111" name="חץ: ימינה 110">
            <a:extLst>
              <a:ext uri="{FF2B5EF4-FFF2-40B4-BE49-F238E27FC236}">
                <a16:creationId xmlns:a16="http://schemas.microsoft.com/office/drawing/2014/main" id="{363E8582-2CBA-4257-C4FD-385BA25C91A5}"/>
              </a:ext>
            </a:extLst>
          </p:cNvPr>
          <p:cNvSpPr/>
          <p:nvPr/>
        </p:nvSpPr>
        <p:spPr>
          <a:xfrm rot="16200000">
            <a:off x="2263915" y="5142337"/>
            <a:ext cx="341697" cy="277149"/>
          </a:xfrm>
          <a:prstGeom prst="rightArrow">
            <a:avLst>
              <a:gd name="adj1" fmla="val 50000"/>
              <a:gd name="adj2" fmla="val 74633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grpSp>
        <p:nvGrpSpPr>
          <p:cNvPr id="114" name="קבוצה 113">
            <a:extLst>
              <a:ext uri="{FF2B5EF4-FFF2-40B4-BE49-F238E27FC236}">
                <a16:creationId xmlns:a16="http://schemas.microsoft.com/office/drawing/2014/main" id="{BB5CDAFA-20CE-F29E-17C1-1ADEE1ABED8E}"/>
              </a:ext>
            </a:extLst>
          </p:cNvPr>
          <p:cNvGrpSpPr/>
          <p:nvPr/>
        </p:nvGrpSpPr>
        <p:grpSpPr>
          <a:xfrm>
            <a:off x="504051" y="5511651"/>
            <a:ext cx="480510" cy="483291"/>
            <a:chOff x="460547" y="5463064"/>
            <a:chExt cx="480510" cy="483291"/>
          </a:xfrm>
        </p:grpSpPr>
        <p:sp>
          <p:nvSpPr>
            <p:cNvPr id="112" name="חץ: ימינה 111">
              <a:extLst>
                <a:ext uri="{FF2B5EF4-FFF2-40B4-BE49-F238E27FC236}">
                  <a16:creationId xmlns:a16="http://schemas.microsoft.com/office/drawing/2014/main" id="{1C513504-ACFD-711B-81CA-42BE4E051004}"/>
                </a:ext>
              </a:extLst>
            </p:cNvPr>
            <p:cNvSpPr/>
            <p:nvPr/>
          </p:nvSpPr>
          <p:spPr>
            <a:xfrm>
              <a:off x="460644" y="5669206"/>
              <a:ext cx="480413" cy="277149"/>
            </a:xfrm>
            <a:prstGeom prst="rightArrow">
              <a:avLst>
                <a:gd name="adj1" fmla="val 50000"/>
                <a:gd name="adj2" fmla="val 74633"/>
              </a:avLst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113" name="מלבן 112">
              <a:extLst>
                <a:ext uri="{FF2B5EF4-FFF2-40B4-BE49-F238E27FC236}">
                  <a16:creationId xmlns:a16="http://schemas.microsoft.com/office/drawing/2014/main" id="{D2002704-F7E2-8432-83BC-5E16DB5B40EE}"/>
                </a:ext>
              </a:extLst>
            </p:cNvPr>
            <p:cNvSpPr/>
            <p:nvPr/>
          </p:nvSpPr>
          <p:spPr>
            <a:xfrm rot="5400000">
              <a:off x="356036" y="5567575"/>
              <a:ext cx="349831" cy="1408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16" name="TextBox 43">
            <a:extLst>
              <a:ext uri="{FF2B5EF4-FFF2-40B4-BE49-F238E27FC236}">
                <a16:creationId xmlns:a16="http://schemas.microsoft.com/office/drawing/2014/main" id="{FCB9E39C-20E6-275E-3024-81DA43B14AD4}"/>
              </a:ext>
            </a:extLst>
          </p:cNvPr>
          <p:cNvSpPr txBox="1"/>
          <p:nvPr/>
        </p:nvSpPr>
        <p:spPr>
          <a:xfrm>
            <a:off x="906801" y="3009706"/>
            <a:ext cx="2892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Cyclist vector</a:t>
            </a:r>
          </a:p>
        </p:txBody>
      </p:sp>
      <p:sp>
        <p:nvSpPr>
          <p:cNvPr id="117" name="TextBox 43">
            <a:extLst>
              <a:ext uri="{FF2B5EF4-FFF2-40B4-BE49-F238E27FC236}">
                <a16:creationId xmlns:a16="http://schemas.microsoft.com/office/drawing/2014/main" id="{2656BE74-3DF6-90E3-B835-6956F514A45C}"/>
              </a:ext>
            </a:extLst>
          </p:cNvPr>
          <p:cNvSpPr txBox="1"/>
          <p:nvPr/>
        </p:nvSpPr>
        <p:spPr>
          <a:xfrm>
            <a:off x="923368" y="1790850"/>
            <a:ext cx="2892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Upcoming race stages vectors</a:t>
            </a:r>
          </a:p>
        </p:txBody>
      </p:sp>
      <p:grpSp>
        <p:nvGrpSpPr>
          <p:cNvPr id="34" name="קבוצה 33">
            <a:extLst>
              <a:ext uri="{FF2B5EF4-FFF2-40B4-BE49-F238E27FC236}">
                <a16:creationId xmlns:a16="http://schemas.microsoft.com/office/drawing/2014/main" id="{08359AD7-D915-E8BF-3DB2-34D2C1E26719}"/>
              </a:ext>
            </a:extLst>
          </p:cNvPr>
          <p:cNvGrpSpPr/>
          <p:nvPr/>
        </p:nvGrpSpPr>
        <p:grpSpPr>
          <a:xfrm>
            <a:off x="8266786" y="2529935"/>
            <a:ext cx="1908784" cy="1632258"/>
            <a:chOff x="8530373" y="2729756"/>
            <a:chExt cx="2065692" cy="1753622"/>
          </a:xfrm>
        </p:grpSpPr>
        <p:pic>
          <p:nvPicPr>
            <p:cNvPr id="4" name="גרפיקה 3" descr="ראש עם גלגלי שיניים עם מילוי מלא">
              <a:extLst>
                <a:ext uri="{FF2B5EF4-FFF2-40B4-BE49-F238E27FC236}">
                  <a16:creationId xmlns:a16="http://schemas.microsoft.com/office/drawing/2014/main" id="{AD25DA74-EC8A-E10A-4764-97E27A373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34836" y="2885565"/>
              <a:ext cx="1098547" cy="1098547"/>
            </a:xfrm>
            <a:prstGeom prst="rect">
              <a:avLst/>
            </a:prstGeom>
          </p:spPr>
        </p:pic>
        <p:sp>
          <p:nvSpPr>
            <p:cNvPr id="6" name="תיבת טקסט 5">
              <a:extLst>
                <a:ext uri="{FF2B5EF4-FFF2-40B4-BE49-F238E27FC236}">
                  <a16:creationId xmlns:a16="http://schemas.microsoft.com/office/drawing/2014/main" id="{129D4145-E2B8-470B-D5D4-67501B7F9867}"/>
                </a:ext>
              </a:extLst>
            </p:cNvPr>
            <p:cNvSpPr txBox="1"/>
            <p:nvPr/>
          </p:nvSpPr>
          <p:spPr>
            <a:xfrm>
              <a:off x="8530373" y="3927220"/>
              <a:ext cx="20656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Classifier</a:t>
              </a:r>
              <a:endParaRPr lang="LID4096" sz="1600" dirty="0"/>
            </a:p>
          </p:txBody>
        </p:sp>
        <p:sp>
          <p:nvSpPr>
            <p:cNvPr id="7" name="מלבן: פינות מעוגלות 6">
              <a:extLst>
                <a:ext uri="{FF2B5EF4-FFF2-40B4-BE49-F238E27FC236}">
                  <a16:creationId xmlns:a16="http://schemas.microsoft.com/office/drawing/2014/main" id="{A623D2F6-6608-7404-5B9F-5A2D38F0D3C0}"/>
                </a:ext>
              </a:extLst>
            </p:cNvPr>
            <p:cNvSpPr/>
            <p:nvPr/>
          </p:nvSpPr>
          <p:spPr>
            <a:xfrm>
              <a:off x="8692161" y="2729756"/>
              <a:ext cx="1742115" cy="1753622"/>
            </a:xfrm>
            <a:prstGeom prst="roundRect">
              <a:avLst>
                <a:gd name="adj" fmla="val 18854"/>
              </a:avLst>
            </a:prstGeom>
            <a:noFill/>
            <a:ln w="28575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1716D442-DC11-28B0-8404-1B08C331E1DA}"/>
              </a:ext>
            </a:extLst>
          </p:cNvPr>
          <p:cNvSpPr txBox="1"/>
          <p:nvPr/>
        </p:nvSpPr>
        <p:spPr>
          <a:xfrm>
            <a:off x="4831281" y="1581132"/>
            <a:ext cx="1800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For each team cyclist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טבלה 13">
                <a:extLst>
                  <a:ext uri="{FF2B5EF4-FFF2-40B4-BE49-F238E27FC236}">
                    <a16:creationId xmlns:a16="http://schemas.microsoft.com/office/drawing/2014/main" id="{CB70B490-0CCC-9B48-CD53-E4AB91C9B2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7871190"/>
                  </p:ext>
                </p:extLst>
              </p:nvPr>
            </p:nvGraphicFramePr>
            <p:xfrm>
              <a:off x="4801256" y="2072583"/>
              <a:ext cx="2541382" cy="821541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73036">
                      <a:extLst>
                        <a:ext uri="{9D8B030D-6E8A-4147-A177-3AD203B41FA5}">
                          <a16:colId xmlns:a16="http://schemas.microsoft.com/office/drawing/2014/main" val="1272399136"/>
                        </a:ext>
                      </a:extLst>
                    </a:gridCol>
                    <a:gridCol w="999909">
                      <a:extLst>
                        <a:ext uri="{9D8B030D-6E8A-4147-A177-3AD203B41FA5}">
                          <a16:colId xmlns:a16="http://schemas.microsoft.com/office/drawing/2014/main" val="1889139954"/>
                        </a:ext>
                      </a:extLst>
                    </a:gridCol>
                    <a:gridCol w="968437">
                      <a:extLst>
                        <a:ext uri="{9D8B030D-6E8A-4147-A177-3AD203B41FA5}">
                          <a16:colId xmlns:a16="http://schemas.microsoft.com/office/drawing/2014/main" val="2595405553"/>
                        </a:ext>
                      </a:extLst>
                    </a:gridCol>
                  </a:tblGrid>
                  <a:tr h="27384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𝑆𝑢𝑚𝑊𝑜𝑟𝑘𝑜𝑢𝑡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IL" sz="1050" dirty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𝑆𝑡𝑎𝑔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563843"/>
                      </a:ext>
                    </a:extLst>
                  </a:tr>
                  <a:tr h="273847">
                    <a:tc>
                      <a:txBody>
                        <a:bodyPr/>
                        <a:lstStyle/>
                        <a:p>
                          <a:pPr algn="l"/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05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16107562"/>
                      </a:ext>
                    </a:extLst>
                  </a:tr>
                  <a:tr h="27384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L" sz="1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kumimoji="0" lang="en-IL" sz="1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L" sz="105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kumimoji="0" lang="en-IL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L" sz="1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kumimoji="0" lang="en-IL" sz="1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0353832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טבלה 13">
                <a:extLst>
                  <a:ext uri="{FF2B5EF4-FFF2-40B4-BE49-F238E27FC236}">
                    <a16:creationId xmlns:a16="http://schemas.microsoft.com/office/drawing/2014/main" id="{CB70B490-0CCC-9B48-CD53-E4AB91C9B2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7871190"/>
                  </p:ext>
                </p:extLst>
              </p:nvPr>
            </p:nvGraphicFramePr>
            <p:xfrm>
              <a:off x="4801256" y="2072583"/>
              <a:ext cx="2541382" cy="821541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73036">
                      <a:extLst>
                        <a:ext uri="{9D8B030D-6E8A-4147-A177-3AD203B41FA5}">
                          <a16:colId xmlns:a16="http://schemas.microsoft.com/office/drawing/2014/main" val="1272399136"/>
                        </a:ext>
                      </a:extLst>
                    </a:gridCol>
                    <a:gridCol w="999909">
                      <a:extLst>
                        <a:ext uri="{9D8B030D-6E8A-4147-A177-3AD203B41FA5}">
                          <a16:colId xmlns:a16="http://schemas.microsoft.com/office/drawing/2014/main" val="1889139954"/>
                        </a:ext>
                      </a:extLst>
                    </a:gridCol>
                    <a:gridCol w="968437">
                      <a:extLst>
                        <a:ext uri="{9D8B030D-6E8A-4147-A177-3AD203B41FA5}">
                          <a16:colId xmlns:a16="http://schemas.microsoft.com/office/drawing/2014/main" val="2595405553"/>
                        </a:ext>
                      </a:extLst>
                    </a:gridCol>
                  </a:tblGrid>
                  <a:tr h="2738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64" t="-2222" r="-346809" b="-2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7576" t="-2222" r="-97576" b="-2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63522" t="-2222" r="-1258" b="-2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8563843"/>
                      </a:ext>
                    </a:extLst>
                  </a:tr>
                  <a:tr h="273847">
                    <a:tc>
                      <a:txBody>
                        <a:bodyPr/>
                        <a:lstStyle/>
                        <a:p>
                          <a:pPr algn="l"/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05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16107562"/>
                      </a:ext>
                    </a:extLst>
                  </a:tr>
                  <a:tr h="2738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64" t="-204444" r="-346809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7576" t="-204444" r="-97576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63522" t="-204444" r="-1258" b="-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35383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תיבת טקסט 21">
                <a:extLst>
                  <a:ext uri="{FF2B5EF4-FFF2-40B4-BE49-F238E27FC236}">
                    <a16:creationId xmlns:a16="http://schemas.microsoft.com/office/drawing/2014/main" id="{1DC6D354-D0BD-8110-3EF9-3D2EB4ABF9DD}"/>
                  </a:ext>
                </a:extLst>
              </p:cNvPr>
              <p:cNvSpPr txBox="1"/>
              <p:nvPr/>
            </p:nvSpPr>
            <p:spPr>
              <a:xfrm>
                <a:off x="5944624" y="4389734"/>
                <a:ext cx="3007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L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⋮</m:t>
                      </m:r>
                    </m:oMath>
                  </m:oMathPara>
                </a14:m>
                <a:endParaRPr kumimoji="0" lang="en-I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2" name="תיבת טקסט 21">
                <a:extLst>
                  <a:ext uri="{FF2B5EF4-FFF2-40B4-BE49-F238E27FC236}">
                    <a16:creationId xmlns:a16="http://schemas.microsoft.com/office/drawing/2014/main" id="{1DC6D354-D0BD-8110-3EF9-3D2EB4ABF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624" y="4389734"/>
                <a:ext cx="30072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3" name="טבלה 22">
                <a:extLst>
                  <a:ext uri="{FF2B5EF4-FFF2-40B4-BE49-F238E27FC236}">
                    <a16:creationId xmlns:a16="http://schemas.microsoft.com/office/drawing/2014/main" id="{6B1628E9-5846-E5CC-38FE-0BDD6B40AB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5114689"/>
                  </p:ext>
                </p:extLst>
              </p:nvPr>
            </p:nvGraphicFramePr>
            <p:xfrm>
              <a:off x="4788524" y="4900058"/>
              <a:ext cx="2713365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33268">
                      <a:extLst>
                        <a:ext uri="{9D8B030D-6E8A-4147-A177-3AD203B41FA5}">
                          <a16:colId xmlns:a16="http://schemas.microsoft.com/office/drawing/2014/main" val="313592376"/>
                        </a:ext>
                      </a:extLst>
                    </a:gridCol>
                    <a:gridCol w="1042508">
                      <a:extLst>
                        <a:ext uri="{9D8B030D-6E8A-4147-A177-3AD203B41FA5}">
                          <a16:colId xmlns:a16="http://schemas.microsoft.com/office/drawing/2014/main" val="2446009381"/>
                        </a:ext>
                      </a:extLst>
                    </a:gridCol>
                    <a:gridCol w="1037589">
                      <a:extLst>
                        <a:ext uri="{9D8B030D-6E8A-4147-A177-3AD203B41FA5}">
                          <a16:colId xmlns:a16="http://schemas.microsoft.com/office/drawing/2014/main" val="2891330834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30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𝑆𝑢𝑚𝑊𝑜𝑟𝑘𝑜𝑢𝑡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30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05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𝑈𝑝𝑐𝑜𝑚𝑖𝑛𝑔𝑅𝑎𝑐𝑒</m:t>
                                </m:r>
                              </m:oMath>
                            </m:oMathPara>
                          </a14:m>
                          <a:endParaRPr kumimoji="0" lang="en-IL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27583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3" name="טבלה 22">
                <a:extLst>
                  <a:ext uri="{FF2B5EF4-FFF2-40B4-BE49-F238E27FC236}">
                    <a16:creationId xmlns:a16="http://schemas.microsoft.com/office/drawing/2014/main" id="{6B1628E9-5846-E5CC-38FE-0BDD6B40AB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5114689"/>
                  </p:ext>
                </p:extLst>
              </p:nvPr>
            </p:nvGraphicFramePr>
            <p:xfrm>
              <a:off x="4788524" y="4900058"/>
              <a:ext cx="2713365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33268">
                      <a:extLst>
                        <a:ext uri="{9D8B030D-6E8A-4147-A177-3AD203B41FA5}">
                          <a16:colId xmlns:a16="http://schemas.microsoft.com/office/drawing/2014/main" val="313592376"/>
                        </a:ext>
                      </a:extLst>
                    </a:gridCol>
                    <a:gridCol w="1042508">
                      <a:extLst>
                        <a:ext uri="{9D8B030D-6E8A-4147-A177-3AD203B41FA5}">
                          <a16:colId xmlns:a16="http://schemas.microsoft.com/office/drawing/2014/main" val="2446009381"/>
                        </a:ext>
                      </a:extLst>
                    </a:gridCol>
                    <a:gridCol w="1037589">
                      <a:extLst>
                        <a:ext uri="{9D8B030D-6E8A-4147-A177-3AD203B41FA5}">
                          <a16:colId xmlns:a16="http://schemas.microsoft.com/office/drawing/2014/main" val="2891330834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962" t="-2000" r="-330769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61404" t="-2000" r="-10117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61404" t="-2000" r="-1170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7583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טבלה 23">
                <a:extLst>
                  <a:ext uri="{FF2B5EF4-FFF2-40B4-BE49-F238E27FC236}">
                    <a16:creationId xmlns:a16="http://schemas.microsoft.com/office/drawing/2014/main" id="{6DD0A8E3-2A27-4708-7E8A-AEB38924F3F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850601" y="2068589"/>
              <a:ext cx="1111844" cy="27384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22274">
                      <a:extLst>
                        <a:ext uri="{9D8B030D-6E8A-4147-A177-3AD203B41FA5}">
                          <a16:colId xmlns:a16="http://schemas.microsoft.com/office/drawing/2014/main" val="2595405553"/>
                        </a:ext>
                      </a:extLst>
                    </a:gridCol>
                    <a:gridCol w="389570">
                      <a:extLst>
                        <a:ext uri="{9D8B030D-6E8A-4147-A177-3AD203B41FA5}">
                          <a16:colId xmlns:a16="http://schemas.microsoft.com/office/drawing/2014/main" val="3410712144"/>
                        </a:ext>
                      </a:extLst>
                    </a:gridCol>
                  </a:tblGrid>
                  <a:tr h="27384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0</m:t>
                                </m:r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.9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85638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טבלה 23">
                <a:extLst>
                  <a:ext uri="{FF2B5EF4-FFF2-40B4-BE49-F238E27FC236}">
                    <a16:creationId xmlns:a16="http://schemas.microsoft.com/office/drawing/2014/main" id="{6DD0A8E3-2A27-4708-7E8A-AEB38924F3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8158109"/>
                  </p:ext>
                </p:extLst>
              </p:nvPr>
            </p:nvGraphicFramePr>
            <p:xfrm>
              <a:off x="10850601" y="2068589"/>
              <a:ext cx="1111844" cy="27384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22274">
                      <a:extLst>
                        <a:ext uri="{9D8B030D-6E8A-4147-A177-3AD203B41FA5}">
                          <a16:colId xmlns:a16="http://schemas.microsoft.com/office/drawing/2014/main" val="2595405553"/>
                        </a:ext>
                      </a:extLst>
                    </a:gridCol>
                    <a:gridCol w="389570">
                      <a:extLst>
                        <a:ext uri="{9D8B030D-6E8A-4147-A177-3AD203B41FA5}">
                          <a16:colId xmlns:a16="http://schemas.microsoft.com/office/drawing/2014/main" val="3410712144"/>
                        </a:ext>
                      </a:extLst>
                    </a:gridCol>
                  </a:tblGrid>
                  <a:tr h="2738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833" t="-2174" r="-55000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189063" t="-2174" r="-3125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856384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טבלה 24">
                <a:extLst>
                  <a:ext uri="{FF2B5EF4-FFF2-40B4-BE49-F238E27FC236}">
                    <a16:creationId xmlns:a16="http://schemas.microsoft.com/office/drawing/2014/main" id="{FB8058E6-C24E-E059-4E73-0E515F9C060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850601" y="2497572"/>
              <a:ext cx="1111844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22274">
                      <a:extLst>
                        <a:ext uri="{9D8B030D-6E8A-4147-A177-3AD203B41FA5}">
                          <a16:colId xmlns:a16="http://schemas.microsoft.com/office/drawing/2014/main" val="411234299"/>
                        </a:ext>
                      </a:extLst>
                    </a:gridCol>
                    <a:gridCol w="389570">
                      <a:extLst>
                        <a:ext uri="{9D8B030D-6E8A-4147-A177-3AD203B41FA5}">
                          <a16:colId xmlns:a16="http://schemas.microsoft.com/office/drawing/2014/main" val="4054981235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0</m:t>
                                </m:r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.8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228629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טבלה 24">
                <a:extLst>
                  <a:ext uri="{FF2B5EF4-FFF2-40B4-BE49-F238E27FC236}">
                    <a16:creationId xmlns:a16="http://schemas.microsoft.com/office/drawing/2014/main" id="{FB8058E6-C24E-E059-4E73-0E515F9C06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277980"/>
                  </p:ext>
                </p:extLst>
              </p:nvPr>
            </p:nvGraphicFramePr>
            <p:xfrm>
              <a:off x="10850601" y="2497572"/>
              <a:ext cx="1111844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22274">
                      <a:extLst>
                        <a:ext uri="{9D8B030D-6E8A-4147-A177-3AD203B41FA5}">
                          <a16:colId xmlns:a16="http://schemas.microsoft.com/office/drawing/2014/main" val="411234299"/>
                        </a:ext>
                      </a:extLst>
                    </a:gridCol>
                    <a:gridCol w="389570">
                      <a:extLst>
                        <a:ext uri="{9D8B030D-6E8A-4147-A177-3AD203B41FA5}">
                          <a16:colId xmlns:a16="http://schemas.microsoft.com/office/drawing/2014/main" val="4054981235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833" t="-2000" r="-55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89063" t="-2000" r="-3125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28629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תיבת טקסט 29">
                <a:extLst>
                  <a:ext uri="{FF2B5EF4-FFF2-40B4-BE49-F238E27FC236}">
                    <a16:creationId xmlns:a16="http://schemas.microsoft.com/office/drawing/2014/main" id="{1534EAC4-DE9D-CD4D-3EAB-983C49FDE1C0}"/>
                  </a:ext>
                </a:extLst>
              </p:cNvPr>
              <p:cNvSpPr txBox="1"/>
              <p:nvPr/>
            </p:nvSpPr>
            <p:spPr>
              <a:xfrm>
                <a:off x="11271498" y="3923158"/>
                <a:ext cx="3007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L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⋮</m:t>
                      </m:r>
                    </m:oMath>
                  </m:oMathPara>
                </a14:m>
                <a:endParaRPr kumimoji="0" lang="en-I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תיבת טקסט 29">
                <a:extLst>
                  <a:ext uri="{FF2B5EF4-FFF2-40B4-BE49-F238E27FC236}">
                    <a16:creationId xmlns:a16="http://schemas.microsoft.com/office/drawing/2014/main" id="{1534EAC4-DE9D-CD4D-3EAB-983C49FDE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1498" y="3923158"/>
                <a:ext cx="30072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טבלה 31">
                <a:extLst>
                  <a:ext uri="{FF2B5EF4-FFF2-40B4-BE49-F238E27FC236}">
                    <a16:creationId xmlns:a16="http://schemas.microsoft.com/office/drawing/2014/main" id="{EFC3B655-FB55-8C5F-E3A9-BCA75899922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850601" y="4455797"/>
              <a:ext cx="1111844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22274">
                      <a:extLst>
                        <a:ext uri="{9D8B030D-6E8A-4147-A177-3AD203B41FA5}">
                          <a16:colId xmlns:a16="http://schemas.microsoft.com/office/drawing/2014/main" val="2891330834"/>
                        </a:ext>
                      </a:extLst>
                    </a:gridCol>
                    <a:gridCol w="389570">
                      <a:extLst>
                        <a:ext uri="{9D8B030D-6E8A-4147-A177-3AD203B41FA5}">
                          <a16:colId xmlns:a16="http://schemas.microsoft.com/office/drawing/2014/main" val="526339987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30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0</m:t>
                                </m:r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.4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27583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טבלה 31">
                <a:extLst>
                  <a:ext uri="{FF2B5EF4-FFF2-40B4-BE49-F238E27FC236}">
                    <a16:creationId xmlns:a16="http://schemas.microsoft.com/office/drawing/2014/main" id="{EFC3B655-FB55-8C5F-E3A9-BCA758999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8287172"/>
                  </p:ext>
                </p:extLst>
              </p:nvPr>
            </p:nvGraphicFramePr>
            <p:xfrm>
              <a:off x="10850601" y="4455797"/>
              <a:ext cx="1111844" cy="29776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722274">
                      <a:extLst>
                        <a:ext uri="{9D8B030D-6E8A-4147-A177-3AD203B41FA5}">
                          <a16:colId xmlns:a16="http://schemas.microsoft.com/office/drawing/2014/main" val="2891330834"/>
                        </a:ext>
                      </a:extLst>
                    </a:gridCol>
                    <a:gridCol w="389570">
                      <a:extLst>
                        <a:ext uri="{9D8B030D-6E8A-4147-A177-3AD203B41FA5}">
                          <a16:colId xmlns:a16="http://schemas.microsoft.com/office/drawing/2014/main" val="526339987"/>
                        </a:ext>
                      </a:extLst>
                    </a:gridCol>
                  </a:tblGrid>
                  <a:tr h="29776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833" t="-2000" r="-55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89063" t="-2000" r="-3125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75831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8" name="מחבר חץ ישר 37">
            <a:extLst>
              <a:ext uri="{FF2B5EF4-FFF2-40B4-BE49-F238E27FC236}">
                <a16:creationId xmlns:a16="http://schemas.microsoft.com/office/drawing/2014/main" id="{C5FA71B2-84E6-184F-9D6C-E824DE9D1172}"/>
              </a:ext>
            </a:extLst>
          </p:cNvPr>
          <p:cNvCxnSpPr>
            <a:cxnSpLocks/>
          </p:cNvCxnSpPr>
          <p:nvPr/>
        </p:nvCxnSpPr>
        <p:spPr>
          <a:xfrm>
            <a:off x="7554739" y="2248702"/>
            <a:ext cx="821397" cy="36638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מחבר חץ ישר 40">
            <a:extLst>
              <a:ext uri="{FF2B5EF4-FFF2-40B4-BE49-F238E27FC236}">
                <a16:creationId xmlns:a16="http://schemas.microsoft.com/office/drawing/2014/main" id="{8663AA17-2D80-A664-D9AC-11AAD66997A1}"/>
              </a:ext>
            </a:extLst>
          </p:cNvPr>
          <p:cNvCxnSpPr>
            <a:cxnSpLocks/>
          </p:cNvCxnSpPr>
          <p:nvPr/>
        </p:nvCxnSpPr>
        <p:spPr>
          <a:xfrm flipV="1">
            <a:off x="10117005" y="2445807"/>
            <a:ext cx="227367" cy="16927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תיבת טקסט 56">
            <a:extLst>
              <a:ext uri="{FF2B5EF4-FFF2-40B4-BE49-F238E27FC236}">
                <a16:creationId xmlns:a16="http://schemas.microsoft.com/office/drawing/2014/main" id="{B0272DC2-8EB1-8B93-5C42-4023DF52286D}"/>
              </a:ext>
            </a:extLst>
          </p:cNvPr>
          <p:cNvSpPr txBox="1"/>
          <p:nvPr/>
        </p:nvSpPr>
        <p:spPr>
          <a:xfrm>
            <a:off x="7423779" y="4736628"/>
            <a:ext cx="10706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Features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Filtering </a:t>
            </a:r>
          </a:p>
          <a:p>
            <a:pPr algn="ctr"/>
            <a:r>
              <a:rPr lang="en-US" sz="1200" dirty="0"/>
              <a:t>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Imputation</a:t>
            </a:r>
            <a:endParaRPr lang="LID4096" sz="1200" dirty="0">
              <a:solidFill>
                <a:schemeClr val="tx1"/>
              </a:solidFill>
            </a:endParaRPr>
          </a:p>
        </p:txBody>
      </p:sp>
      <p:sp>
        <p:nvSpPr>
          <p:cNvPr id="58" name="תיבת טקסט 57">
            <a:extLst>
              <a:ext uri="{FF2B5EF4-FFF2-40B4-BE49-F238E27FC236}">
                <a16:creationId xmlns:a16="http://schemas.microsoft.com/office/drawing/2014/main" id="{31D9DBBC-B4B8-BB92-FACE-FDA9387FB91E}"/>
              </a:ext>
            </a:extLst>
          </p:cNvPr>
          <p:cNvSpPr txBox="1"/>
          <p:nvPr/>
        </p:nvSpPr>
        <p:spPr>
          <a:xfrm>
            <a:off x="8286089" y="1846277"/>
            <a:ext cx="1908784" cy="372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Cyclists’ Ranker</a:t>
            </a:r>
            <a:endParaRPr lang="LID4096" sz="2000" dirty="0"/>
          </a:p>
        </p:txBody>
      </p:sp>
      <p:cxnSp>
        <p:nvCxnSpPr>
          <p:cNvPr id="70" name="מחבר חץ ישר 69">
            <a:extLst>
              <a:ext uri="{FF2B5EF4-FFF2-40B4-BE49-F238E27FC236}">
                <a16:creationId xmlns:a16="http://schemas.microsoft.com/office/drawing/2014/main" id="{87A308D2-1903-BA11-C1AA-4AA063DE498E}"/>
              </a:ext>
            </a:extLst>
          </p:cNvPr>
          <p:cNvCxnSpPr>
            <a:cxnSpLocks/>
          </p:cNvCxnSpPr>
          <p:nvPr/>
        </p:nvCxnSpPr>
        <p:spPr>
          <a:xfrm>
            <a:off x="7527408" y="2497572"/>
            <a:ext cx="821397" cy="29000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מחבר חץ ישר 72">
            <a:extLst>
              <a:ext uri="{FF2B5EF4-FFF2-40B4-BE49-F238E27FC236}">
                <a16:creationId xmlns:a16="http://schemas.microsoft.com/office/drawing/2014/main" id="{984CA5E0-AB7C-A87A-81F9-42556E61CBF9}"/>
              </a:ext>
            </a:extLst>
          </p:cNvPr>
          <p:cNvCxnSpPr>
            <a:cxnSpLocks/>
          </p:cNvCxnSpPr>
          <p:nvPr/>
        </p:nvCxnSpPr>
        <p:spPr>
          <a:xfrm>
            <a:off x="7501889" y="2774722"/>
            <a:ext cx="821397" cy="14726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מחבר חץ ישר 74">
            <a:extLst>
              <a:ext uri="{FF2B5EF4-FFF2-40B4-BE49-F238E27FC236}">
                <a16:creationId xmlns:a16="http://schemas.microsoft.com/office/drawing/2014/main" id="{8D79F724-89A6-1C00-CC08-30874AF703C1}"/>
              </a:ext>
            </a:extLst>
          </p:cNvPr>
          <p:cNvCxnSpPr>
            <a:cxnSpLocks/>
          </p:cNvCxnSpPr>
          <p:nvPr/>
        </p:nvCxnSpPr>
        <p:spPr>
          <a:xfrm flipV="1">
            <a:off x="10117005" y="3257051"/>
            <a:ext cx="336388" cy="967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מחבר חץ ישר 77">
            <a:extLst>
              <a:ext uri="{FF2B5EF4-FFF2-40B4-BE49-F238E27FC236}">
                <a16:creationId xmlns:a16="http://schemas.microsoft.com/office/drawing/2014/main" id="{1365039F-F90F-1A92-ADEF-132ABA96BED0}"/>
              </a:ext>
            </a:extLst>
          </p:cNvPr>
          <p:cNvCxnSpPr>
            <a:cxnSpLocks/>
          </p:cNvCxnSpPr>
          <p:nvPr/>
        </p:nvCxnSpPr>
        <p:spPr>
          <a:xfrm flipV="1">
            <a:off x="7533758" y="3562131"/>
            <a:ext cx="821397" cy="5459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מחבר חץ ישר 85">
            <a:extLst>
              <a:ext uri="{FF2B5EF4-FFF2-40B4-BE49-F238E27FC236}">
                <a16:creationId xmlns:a16="http://schemas.microsoft.com/office/drawing/2014/main" id="{CBCAE536-E0D2-6383-AB5C-1CBAAA627EC2}"/>
              </a:ext>
            </a:extLst>
          </p:cNvPr>
          <p:cNvCxnSpPr>
            <a:cxnSpLocks/>
          </p:cNvCxnSpPr>
          <p:nvPr/>
        </p:nvCxnSpPr>
        <p:spPr>
          <a:xfrm>
            <a:off x="10139656" y="3589429"/>
            <a:ext cx="313737" cy="5509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מחבר חץ ישר 104">
            <a:extLst>
              <a:ext uri="{FF2B5EF4-FFF2-40B4-BE49-F238E27FC236}">
                <a16:creationId xmlns:a16="http://schemas.microsoft.com/office/drawing/2014/main" id="{1124D5A0-DAC2-407C-0878-B6F67FA45DC0}"/>
              </a:ext>
            </a:extLst>
          </p:cNvPr>
          <p:cNvCxnSpPr>
            <a:cxnSpLocks/>
          </p:cNvCxnSpPr>
          <p:nvPr/>
        </p:nvCxnSpPr>
        <p:spPr>
          <a:xfrm flipV="1">
            <a:off x="7548389" y="3905052"/>
            <a:ext cx="785258" cy="68123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מחבר חץ ישר 114">
            <a:extLst>
              <a:ext uri="{FF2B5EF4-FFF2-40B4-BE49-F238E27FC236}">
                <a16:creationId xmlns:a16="http://schemas.microsoft.com/office/drawing/2014/main" id="{C9D7EAE1-11C6-4A35-3F60-F2F2C9C80AE8}"/>
              </a:ext>
            </a:extLst>
          </p:cNvPr>
          <p:cNvCxnSpPr>
            <a:cxnSpLocks/>
          </p:cNvCxnSpPr>
          <p:nvPr/>
        </p:nvCxnSpPr>
        <p:spPr>
          <a:xfrm>
            <a:off x="10117005" y="3959648"/>
            <a:ext cx="270140" cy="14817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תיבת טקסט 136">
            <a:extLst>
              <a:ext uri="{FF2B5EF4-FFF2-40B4-BE49-F238E27FC236}">
                <a16:creationId xmlns:a16="http://schemas.microsoft.com/office/drawing/2014/main" id="{4D9059F3-FC60-442D-502A-E1B3F6BD7DC2}"/>
              </a:ext>
            </a:extLst>
          </p:cNvPr>
          <p:cNvSpPr txBox="1"/>
          <p:nvPr/>
        </p:nvSpPr>
        <p:spPr>
          <a:xfrm>
            <a:off x="10506411" y="1365471"/>
            <a:ext cx="1800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Cyclists Matching Scores</a:t>
            </a:r>
          </a:p>
        </p:txBody>
      </p:sp>
      <p:sp>
        <p:nvSpPr>
          <p:cNvPr id="138" name="מלבן: פינות מעוגלות 137">
            <a:extLst>
              <a:ext uri="{FF2B5EF4-FFF2-40B4-BE49-F238E27FC236}">
                <a16:creationId xmlns:a16="http://schemas.microsoft.com/office/drawing/2014/main" id="{E11243DD-3142-AA90-5633-03D124F5B0DC}"/>
              </a:ext>
            </a:extLst>
          </p:cNvPr>
          <p:cNvSpPr/>
          <p:nvPr/>
        </p:nvSpPr>
        <p:spPr>
          <a:xfrm>
            <a:off x="11577981" y="2061061"/>
            <a:ext cx="383161" cy="281375"/>
          </a:xfrm>
          <a:prstGeom prst="roundRect">
            <a:avLst>
              <a:gd name="adj" fmla="val 0"/>
            </a:avLst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39" name="מלבן: פינות מעוגלות 138">
            <a:extLst>
              <a:ext uri="{FF2B5EF4-FFF2-40B4-BE49-F238E27FC236}">
                <a16:creationId xmlns:a16="http://schemas.microsoft.com/office/drawing/2014/main" id="{A6CC01F1-C07F-9BC4-2771-13FD822A988E}"/>
              </a:ext>
            </a:extLst>
          </p:cNvPr>
          <p:cNvSpPr/>
          <p:nvPr/>
        </p:nvSpPr>
        <p:spPr>
          <a:xfrm>
            <a:off x="11578663" y="2509169"/>
            <a:ext cx="383161" cy="281375"/>
          </a:xfrm>
          <a:prstGeom prst="roundRect">
            <a:avLst>
              <a:gd name="adj" fmla="val 0"/>
            </a:avLst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0" name="טבלה 139">
                <a:extLst>
                  <a:ext uri="{FF2B5EF4-FFF2-40B4-BE49-F238E27FC236}">
                    <a16:creationId xmlns:a16="http://schemas.microsoft.com/office/drawing/2014/main" id="{3F8DD544-DC9E-2205-0CD5-7C7FDEB1FEC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04661" y="3341206"/>
              <a:ext cx="2392926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16501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383838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540087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55245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400050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3780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𝐶𝑦𝑐𝑙𝑖𝑠𝑡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𝐴𝑔𝑒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𝐻𝑒𝑖𝑔h𝑡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𝑊𝑒𝑖𝑔h𝑡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L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0" name="טבלה 139">
                <a:extLst>
                  <a:ext uri="{FF2B5EF4-FFF2-40B4-BE49-F238E27FC236}">
                    <a16:creationId xmlns:a16="http://schemas.microsoft.com/office/drawing/2014/main" id="{3F8DD544-DC9E-2205-0CD5-7C7FDEB1FE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9160275"/>
                  </p:ext>
                </p:extLst>
              </p:nvPr>
            </p:nvGraphicFramePr>
            <p:xfrm>
              <a:off x="1004661" y="3341206"/>
              <a:ext cx="2392926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16501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383838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540087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55245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400050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1176" t="-2381" r="-365882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136508" t="-2381" r="-393651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167416" t="-2381" r="-178652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261538" t="-2381" r="-74725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498485" t="-2381" r="-3030" b="-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טבלה 1">
                <a:extLst>
                  <a:ext uri="{FF2B5EF4-FFF2-40B4-BE49-F238E27FC236}">
                    <a16:creationId xmlns:a16="http://schemas.microsoft.com/office/drawing/2014/main" id="{3781C06A-60AA-5D53-84E5-9E8880D78F1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04661" y="3341206"/>
              <a:ext cx="2392926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16501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383838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540087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55245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400050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3780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𝐶𝑦𝑐𝑙𝑖𝑠𝑡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𝐴𝑔𝑒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𝐻𝑒𝑖𝑔h𝑡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𝑊𝑒𝑖𝑔h𝑡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L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טבלה 1">
                <a:extLst>
                  <a:ext uri="{FF2B5EF4-FFF2-40B4-BE49-F238E27FC236}">
                    <a16:creationId xmlns:a16="http://schemas.microsoft.com/office/drawing/2014/main" id="{3781C06A-60AA-5D53-84E5-9E8880D78F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5119526"/>
                  </p:ext>
                </p:extLst>
              </p:nvPr>
            </p:nvGraphicFramePr>
            <p:xfrm>
              <a:off x="1004661" y="3341206"/>
              <a:ext cx="2392926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16501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383838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540087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55245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400050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1176" t="-2381" r="-365882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136508" t="-2381" r="-393651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167416" t="-2381" r="-178652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261538" t="-2381" r="-74725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498485" t="-2381" r="-3030" b="-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טבלה 7">
                <a:extLst>
                  <a:ext uri="{FF2B5EF4-FFF2-40B4-BE49-F238E27FC236}">
                    <a16:creationId xmlns:a16="http://schemas.microsoft.com/office/drawing/2014/main" id="{99E7BC45-B216-7D7F-6D5A-74DA04FCE3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98778" y="4699451"/>
              <a:ext cx="3069562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906222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635000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673100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62230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232940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3780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𝑆𝑢𝑚𝑊𝑜𝑟𝑘𝑜𝑢𝑡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𝐷𝑖𝑠𝑡𝑎𝑛𝑐𝑒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𝐷𝑢𝑟𝑎𝑡𝑖𝑜𝑛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𝐶𝑎𝑙𝑜𝑟𝑖𝑒𝑠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L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טבלה 7">
                <a:extLst>
                  <a:ext uri="{FF2B5EF4-FFF2-40B4-BE49-F238E27FC236}">
                    <a16:creationId xmlns:a16="http://schemas.microsoft.com/office/drawing/2014/main" id="{99E7BC45-B216-7D7F-6D5A-74DA04FCE3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6205989"/>
                  </p:ext>
                </p:extLst>
              </p:nvPr>
            </p:nvGraphicFramePr>
            <p:xfrm>
              <a:off x="998778" y="4699451"/>
              <a:ext cx="3069562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906222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635000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673100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62230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232940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671" t="-2326" r="-240268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142857" t="-2326" r="-240952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231818" t="-2326" r="-130000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354369" t="-2326" r="-38835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1231579" t="-2326" r="-5263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טבלה 10">
                <a:extLst>
                  <a:ext uri="{FF2B5EF4-FFF2-40B4-BE49-F238E27FC236}">
                    <a16:creationId xmlns:a16="http://schemas.microsoft.com/office/drawing/2014/main" id="{2C1C83CC-17E1-FC50-320F-8F18B8CB36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1993628"/>
                  </p:ext>
                </p:extLst>
              </p:nvPr>
            </p:nvGraphicFramePr>
            <p:xfrm>
              <a:off x="998778" y="2122972"/>
              <a:ext cx="3146750" cy="75438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3934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637755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965200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88900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250861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179191">
                    <a:tc>
                      <a:txBody>
                        <a:bodyPr/>
                        <a:lstStyle/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𝑆𝑡𝑎𝑔𝑒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𝐷𝑖𝑠𝑡𝑎𝑛𝑐𝑒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𝐸𝑙𝑒𝑣𝑎𝑡𝑖𝑜𝑛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𝐺𝑎𝑖𝑛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𝑇𝑒𝑚𝑝𝑒𝑟𝑎𝑡𝑢𝑟𝑒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L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  <a:tr h="179191">
                    <a:tc>
                      <a:txBody>
                        <a:bodyPr/>
                        <a:lstStyle/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𝑆𝑡𝑎𝑔𝑒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𝐷𝑖𝑠𝑡𝑎𝑛𝑐𝑒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𝐸𝑙𝑒𝑣𝑎𝑡𝑖𝑜𝑛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𝐺𝑎𝑖𝑛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𝑇𝑒𝑚𝑝𝑒𝑟𝑎𝑡𝑢𝑟𝑒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L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9665994"/>
                      </a:ext>
                    </a:extLst>
                  </a:tr>
                  <a:tr h="17919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kumimoji="0" lang="en-IL" sz="1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kumimoji="0" lang="en-IL" sz="1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IL" sz="1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kumimoji="0" lang="en-IL" sz="1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L" sz="1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kumimoji="0" lang="en-IL" sz="1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L" sz="1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kumimoji="0" lang="en-IL" sz="1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L" sz="105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kumimoji="0" lang="en-IL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124413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טבלה 10">
                <a:extLst>
                  <a:ext uri="{FF2B5EF4-FFF2-40B4-BE49-F238E27FC236}">
                    <a16:creationId xmlns:a16="http://schemas.microsoft.com/office/drawing/2014/main" id="{2C1C83CC-17E1-FC50-320F-8F18B8CB36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1993628"/>
                  </p:ext>
                </p:extLst>
              </p:nvPr>
            </p:nvGraphicFramePr>
            <p:xfrm>
              <a:off x="998778" y="2122972"/>
              <a:ext cx="3146750" cy="75438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3934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637755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965200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88900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250861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1515" t="-2381" r="-687879" b="-2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63810" t="-2381" r="-332381" b="-2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108176" t="-2381" r="-119497" b="-2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225170" t="-2381" r="-29252" b="-2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1165854" t="-2381" r="-4878" b="-20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1515" t="-104878" r="-687879" b="-1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63810" t="-104878" r="-332381" b="-1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108176" t="-104878" r="-119497" b="-1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225170" t="-104878" r="-29252" b="-1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1165854" t="-104878" r="-4878" b="-1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66599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1515" t="-200000" r="-687879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63810" t="-200000" r="-332381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108176" t="-200000" r="-119497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225170" t="-200000" r="-29252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23"/>
                          <a:stretch>
                            <a:fillRect l="-1165854" t="-200000" r="-4878" b="-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2441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תיבת טקסט 2">
                <a:extLst>
                  <a:ext uri="{FF2B5EF4-FFF2-40B4-BE49-F238E27FC236}">
                    <a16:creationId xmlns:a16="http://schemas.microsoft.com/office/drawing/2014/main" id="{72AC20DE-BA40-EB51-3DB0-909615F684E9}"/>
                  </a:ext>
                </a:extLst>
              </p:cNvPr>
              <p:cNvSpPr txBox="1"/>
              <p:nvPr/>
            </p:nvSpPr>
            <p:spPr>
              <a:xfrm>
                <a:off x="4294290" y="2759420"/>
                <a:ext cx="1806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>
          <p:sp>
            <p:nvSpPr>
              <p:cNvPr id="3" name="תיבת טקסט 2">
                <a:extLst>
                  <a:ext uri="{FF2B5EF4-FFF2-40B4-BE49-F238E27FC236}">
                    <a16:creationId xmlns:a16="http://schemas.microsoft.com/office/drawing/2014/main" id="{72AC20DE-BA40-EB51-3DB0-909615F68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290" y="2759420"/>
                <a:ext cx="180687" cy="369332"/>
              </a:xfrm>
              <a:prstGeom prst="rect">
                <a:avLst/>
              </a:prstGeom>
              <a:blipFill>
                <a:blip r:embed="rId24"/>
                <a:stretch>
                  <a:fillRect r="-7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77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57" grpId="0"/>
      <p:bldP spid="138" grpId="0" animBg="1"/>
      <p:bldP spid="1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5564D-F3A2-1841-AF50-018C66FD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solidFill>
                  <a:schemeClr val="accent4"/>
                </a:solidFill>
              </a:rPr>
              <a:t>Evaluation Research Goals</a:t>
            </a:r>
            <a:endParaRPr lang="en-US" sz="40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22106-C63B-974B-8338-D24AB4579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1885951"/>
            <a:ext cx="10128250" cy="4486275"/>
          </a:xfrm>
        </p:spPr>
        <p:txBody>
          <a:bodyPr>
            <a:normAutofit/>
          </a:bodyPr>
          <a:lstStyle/>
          <a:p>
            <a:pPr marL="971550" lvl="1" indent="-514350" algn="just" fontAlgn="base">
              <a:lnSpc>
                <a:spcPct val="200000"/>
              </a:lnSpc>
              <a:spcAft>
                <a:spcPts val="20"/>
              </a:spcAft>
              <a:buClr>
                <a:srgbClr val="000000"/>
              </a:buClr>
              <a:buSzPct val="90000"/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Evaluate the performance of the </a:t>
            </a:r>
            <a:r>
              <a:rPr lang="en-US" sz="28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RaceFit</a:t>
            </a:r>
            <a:r>
              <a:rPr lang="en-US" sz="2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modeling</a:t>
            </a:r>
          </a:p>
          <a:p>
            <a:pPr marL="971550" lvl="1" indent="-514350" algn="just" fontAlgn="base">
              <a:lnSpc>
                <a:spcPct val="250000"/>
              </a:lnSpc>
              <a:spcAft>
                <a:spcPts val="20"/>
              </a:spcAft>
              <a:buClr>
                <a:srgbClr val="000000"/>
              </a:buClr>
              <a:buSzPct val="90000"/>
              <a:buFont typeface="+mj-lt"/>
              <a:buAutoNum type="arabicPeriod"/>
            </a:pPr>
            <a:r>
              <a:rPr lang="en-US" sz="2800" dirty="0">
                <a:latin typeface="SFRM1000"/>
              </a:rPr>
              <a:t>Analyze which factors of the cyclists are most important</a:t>
            </a:r>
          </a:p>
        </p:txBody>
      </p:sp>
      <p:pic>
        <p:nvPicPr>
          <p:cNvPr id="1026" name="Picture 2" descr="רכיבה על אופניים מצעירה אתכם בעשור שלם - Xnet">
            <a:extLst>
              <a:ext uri="{FF2B5EF4-FFF2-40B4-BE49-F238E27FC236}">
                <a16:creationId xmlns:a16="http://schemas.microsoft.com/office/drawing/2014/main" id="{0BC29F0D-7A36-6FB1-7E19-E6106A5D5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636" y="4129088"/>
            <a:ext cx="4667250" cy="26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426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aningful Metrics - PharmaLex">
            <a:extLst>
              <a:ext uri="{FF2B5EF4-FFF2-40B4-BE49-F238E27FC236}">
                <a16:creationId xmlns:a16="http://schemas.microsoft.com/office/drawing/2014/main" id="{40B2B236-7C5B-8034-552F-B6CFA10CC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8"/>
          <a:stretch/>
        </p:blipFill>
        <p:spPr bwMode="auto">
          <a:xfrm>
            <a:off x="9345084" y="4838490"/>
            <a:ext cx="2846916" cy="201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45564D-F3A2-1841-AF50-018C66FD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Evaluation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22106-C63B-974B-8338-D24AB45793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5500" y="1671199"/>
                <a:ext cx="10515600" cy="448627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err="1"/>
                  <a:t>Precision@i</a:t>
                </a:r>
                <a:r>
                  <a:rPr lang="en-US" sz="2000" dirty="0"/>
                  <a:t> and </a:t>
                </a:r>
                <a:r>
                  <a:rPr lang="en-US" sz="2000" dirty="0" err="1"/>
                  <a:t>Recall@i</a:t>
                </a:r>
                <a:r>
                  <a:rPr lang="en-US" sz="2000" dirty="0"/>
                  <a:t> variants of the familiar precision and recall metrics.</a:t>
                </a:r>
              </a:p>
              <a:p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𝑃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𝑟𝑒𝑐𝑖𝑠𝑖𝑜𝑛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@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𝐶𝑦𝑐𝑙𝑖𝑠𝑡𝑠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𝑅𝑎𝑐𝑒𝑑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 ∩ 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  <a:sym typeface="Source Sans Pro"/>
                          </a:rPr>
                          <m:t>𝑡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𝑜𝑝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𝑅𝑒𝑐𝑜𝑚𝑚𝑒𝑛𝑑𝑒𝑑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𝑡𝑜𝑝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𝑅𝑒𝑐𝑜𝑚𝑚𝑒𝑛𝑑𝑒𝑑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𝑅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𝑒𝑐𝑎𝑙𝑙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@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𝑖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𝐶𝑦𝑐𝑙𝑖𝑠𝑡𝑠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𝑅𝑎𝑐𝑒𝑑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 ∩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𝑡𝑜𝑝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𝑅𝑒𝑐𝑜𝑚𝑚𝑒𝑛𝑑𝑒𝑑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𝐶𝑦𝑐𝑙𝑖𝑠𝑡𝑠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𝑅𝑎𝑐𝑒𝑑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>
                  <a:lnSpc>
                    <a:spcPct val="150000"/>
                  </a:lnSpc>
                </a:pPr>
                <a:r>
                  <a:rPr lang="en-US" sz="2000" dirty="0"/>
                  <a:t>Recall@(</a:t>
                </a:r>
                <a:r>
                  <a:rPr lang="en-US" sz="2000" dirty="0" err="1"/>
                  <a:t>n+k</a:t>
                </a:r>
                <a:r>
                  <a:rPr lang="en-US" sz="2000" dirty="0"/>
                  <a:t>) - n cyclists raced, and k is extra cyclists to recommend leaving decision gap for the coach.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𝑅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𝑒𝑐𝑎𝑙𝑙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@(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ource Sans Pro"/>
                      </a:rPr>
                      <m:t>)=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𝐶𝑦𝑐𝑙𝑖𝑠𝑡𝑠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𝑅𝑎𝑐𝑒𝑑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 ∩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𝑡𝑜𝑝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 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sym typeface="Source Sans Pro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sym typeface="Source Sans Pro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sym typeface="Source Sans Pro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sym typeface="Source Sans Pro"/>
                          </a:rPr>
                          <m:t>)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𝑅𝑒𝑐𝑜𝑚𝑚𝑒𝑛𝑑𝑒𝑑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𝐶𝑦𝑐𝑙𝑖𝑠𝑡𝑠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sym typeface="Source Sans Pro"/>
                          </a:rPr>
                          <m:t>𝑅𝑎𝑐𝑒𝑑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22106-C63B-974B-8338-D24AB45793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5500" y="1671199"/>
                <a:ext cx="10515600" cy="4486275"/>
              </a:xfrm>
              <a:blipFill>
                <a:blip r:embed="rId4"/>
                <a:stretch>
                  <a:fillRect l="-522" t="-135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5101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5564D-F3A2-1841-AF50-018C66FD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Evaluation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4"/>
                </a:solidFill>
              </a:rPr>
              <a:t>– Popularity Baselines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22106-C63B-974B-8338-D24AB45793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22613"/>
                <a:ext cx="11195878" cy="410962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2400" dirty="0"/>
                  <a:t>Based on the popularity rankings compared to other cyclists in the team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sz="2400" dirty="0"/>
                  <a:t>Types of popularity –</a:t>
                </a:r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𝑃𝑜𝑝𝑢𝑙𝑎𝑟𝑖𝑡𝑦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𝑐𝑦𝑐𝑙𝑖𝑠𝑡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sym typeface="Source Sans Pro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𝑛𝑢𝑚𝑏𝑒𝑟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𝑜𝑓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𝑟𝑎𝑐𝑒𝑠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𝑐𝑦𝑐𝑙𝑖𝑠𝑡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𝑟𝑎𝑐𝑒𝑑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𝑡𝑜𝑡𝑎𝑙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𝑛𝑢𝑚𝑏𝑒𝑟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𝑜𝑓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𝑟𝑎𝑐𝑒𝑠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</m:den>
                    </m:f>
                  </m:oMath>
                </a14:m>
                <a:endParaRPr lang="en-US" sz="2200" i="1" dirty="0">
                  <a:latin typeface="Cambria Math" panose="02040503050406030204" pitchFamily="18" charset="0"/>
                  <a:sym typeface="Source Sans Pro"/>
                </a:endParaRPr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sym typeface="Source Sans Pro"/>
                      </a:rPr>
                      <m:t>𝑃𝑜𝑝𝑢𝑙𝑎𝑟𝑖𝑡𝑦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𝐼𝑛𝐶𝑜𝑛𝑡𝑖𝑛𝑒𝑛𝑡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𝑐𝑦𝑐𝑙𝑖𝑠𝑡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𝑐𝑜𝑛𝑡𝑖𝑛𝑒𝑛𝑡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sym typeface="Source Sans Pro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𝑛𝑢𝑚𝑏𝑒𝑟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𝑜𝑓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𝑟𝑎𝑐𝑒𝑠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𝑐𝑦𝑐𝑙𝑖𝑠𝑡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𝑟𝑎𝑐𝑒𝑑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𝑖𝑛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𝑐𝑜𝑛𝑡𝑖𝑛𝑒𝑛𝑡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𝑡𝑜𝑡𝑎𝑙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𝑛𝑢𝑚𝑏𝑒𝑟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𝑜𝑓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𝑟𝑎𝑐𝑒𝑠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𝑖𝑛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𝑐𝑜𝑛𝑡𝑖𝑛𝑒𝑛𝑡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sym typeface="Source Sans Pro"/>
                          </a:rPr>
                          <m:t>|</m:t>
                        </m:r>
                      </m:den>
                    </m:f>
                  </m:oMath>
                </a14:m>
                <a:endParaRPr lang="en-US" sz="2200" dirty="0">
                  <a:sym typeface="Source Sans Pro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22106-C63B-974B-8338-D24AB45793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22613"/>
                <a:ext cx="11195878" cy="4109624"/>
              </a:xfrm>
              <a:blipFill>
                <a:blip r:embed="rId3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Popular Cycling Races in the State of California | Cycling Today Official">
            <a:extLst>
              <a:ext uri="{FF2B5EF4-FFF2-40B4-BE49-F238E27FC236}">
                <a16:creationId xmlns:a16="http://schemas.microsoft.com/office/drawing/2014/main" id="{62EBF074-A633-35C3-B81F-D4A0C3662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278" y="232708"/>
            <a:ext cx="2717800" cy="181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025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BB3E-39BD-DB4A-A09B-7095577F7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Experimental Plan – Expr. 1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8494DB0-D13F-4396-A467-728D7A4680BA}"/>
              </a:ext>
            </a:extLst>
          </p:cNvPr>
          <p:cNvSpPr txBox="1">
            <a:spLocks/>
          </p:cNvSpPr>
          <p:nvPr/>
        </p:nvSpPr>
        <p:spPr>
          <a:xfrm>
            <a:off x="838200" y="1409701"/>
            <a:ext cx="10515600" cy="4425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368"/>
              </a:spcBef>
              <a:buNone/>
              <a:defRPr/>
            </a:pPr>
            <a:endParaRPr lang="en-US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5398C2F5-38E7-4D22-8E2B-21D6408D67E5}"/>
              </a:ext>
            </a:extLst>
          </p:cNvPr>
          <p:cNvSpPr txBox="1"/>
          <p:nvPr/>
        </p:nvSpPr>
        <p:spPr>
          <a:xfrm>
            <a:off x="951978" y="1690688"/>
            <a:ext cx="10672175" cy="2099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rtl="0" fontAlgn="base">
              <a:lnSpc>
                <a:spcPct val="200000"/>
              </a:lnSpc>
              <a:spcBef>
                <a:spcPts val="0"/>
              </a:spcBef>
              <a:spcAft>
                <a:spcPts val="20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4 UCI World Teams – </a:t>
            </a:r>
          </a:p>
          <a:p>
            <a:pPr marL="342900" marR="0" lvl="0" indent="-342900" algn="just" rtl="0" fontAlgn="base">
              <a:lnSpc>
                <a:spcPct val="200000"/>
              </a:lnSpc>
              <a:spcBef>
                <a:spcPts val="0"/>
              </a:spcBef>
              <a:spcAft>
                <a:spcPts val="20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L="800100" lvl="1" indent="-342900" fontAlgn="base">
              <a:lnSpc>
                <a:spcPct val="200000"/>
              </a:lnSpc>
              <a:spcAft>
                <a:spcPts val="35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endParaRPr lang="en-US" sz="2000" u="none" strike="noStrike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טבלה 3">
            <a:extLst>
              <a:ext uri="{FF2B5EF4-FFF2-40B4-BE49-F238E27FC236}">
                <a16:creationId xmlns:a16="http://schemas.microsoft.com/office/drawing/2014/main" id="{76A98780-C0A3-CD99-DB38-2BF8CF908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01215"/>
              </p:ext>
            </p:extLst>
          </p:nvPr>
        </p:nvGraphicFramePr>
        <p:xfrm>
          <a:off x="2489200" y="3242398"/>
          <a:ext cx="72136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06800">
                  <a:extLst>
                    <a:ext uri="{9D8B030D-6E8A-4147-A177-3AD203B41FA5}">
                      <a16:colId xmlns:a16="http://schemas.microsoft.com/office/drawing/2014/main" val="2698600004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490710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Workout Source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24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Israel - Premier Tech</a:t>
                      </a:r>
                      <a:endParaRPr lang="LID4096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TrainingPeaks and STRAVA</a:t>
                      </a:r>
                      <a:endParaRPr lang="en-US" sz="1800" u="none" strike="noStrike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856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Jumbo-Visma</a:t>
                      </a:r>
                      <a:endParaRPr lang="LID4096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STRAVA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488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Groupama - FDJ</a:t>
                      </a:r>
                      <a:endParaRPr lang="LID4096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STRAVA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399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AG2R Citroën Team</a:t>
                      </a:r>
                      <a:endParaRPr lang="LID4096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STRAVA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23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9401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BB3E-39BD-DB4A-A09B-7095577F7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Experimental Plan – Expr. 1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8494DB0-D13F-4396-A467-728D7A4680BA}"/>
              </a:ext>
            </a:extLst>
          </p:cNvPr>
          <p:cNvSpPr txBox="1">
            <a:spLocks/>
          </p:cNvSpPr>
          <p:nvPr/>
        </p:nvSpPr>
        <p:spPr>
          <a:xfrm>
            <a:off x="838200" y="1409701"/>
            <a:ext cx="10515600" cy="4425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368"/>
              </a:spcBef>
              <a:buNone/>
              <a:defRPr/>
            </a:pPr>
            <a:endParaRPr lang="en-US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5398C2F5-38E7-4D22-8E2B-21D6408D67E5}"/>
              </a:ext>
            </a:extLst>
          </p:cNvPr>
          <p:cNvSpPr txBox="1"/>
          <p:nvPr/>
        </p:nvSpPr>
        <p:spPr>
          <a:xfrm>
            <a:off x="909318" y="1511426"/>
            <a:ext cx="10672175" cy="4420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rtl="0" fontAlgn="base">
              <a:lnSpc>
                <a:spcPct val="200000"/>
              </a:lnSpc>
              <a:spcBef>
                <a:spcPts val="0"/>
              </a:spcBef>
              <a:spcAft>
                <a:spcPts val="20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Data Imputation </a:t>
            </a:r>
            <a:r>
              <a:rPr lang="en-US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– without imputation</a:t>
            </a:r>
            <a:r>
              <a:rPr lang="en-US" sz="2400" dirty="0">
                <a:solidFill>
                  <a:srgbClr val="000000"/>
                </a:solidFill>
                <a:ea typeface="Calibri" panose="020F0502020204030204" pitchFamily="34" charset="0"/>
              </a:rPr>
              <a:t>, i</a:t>
            </a:r>
            <a:r>
              <a:rPr lang="en-US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mputation with Simple Imputer</a:t>
            </a:r>
          </a:p>
          <a:p>
            <a:pPr marL="342900" marR="0" lvl="0" indent="-342900" algn="l" rtl="0" fontAlgn="base">
              <a:lnSpc>
                <a:spcPct val="200000"/>
              </a:lnSpc>
              <a:spcBef>
                <a:spcPts val="0"/>
              </a:spcBef>
              <a:spcAft>
                <a:spcPts val="35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b="1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Classifiers </a:t>
            </a:r>
            <a:r>
              <a:rPr lang="en-US" sz="2400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2400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CatBoost</a:t>
            </a:r>
            <a:r>
              <a:rPr lang="en-US" sz="2400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, Decision Tree and Logistic Regression.</a:t>
            </a:r>
            <a:endParaRPr lang="en-US" sz="2400" u="none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rtl="0" fontAlgn="base">
              <a:lnSpc>
                <a:spcPct val="200000"/>
              </a:lnSpc>
              <a:spcBef>
                <a:spcPts val="0"/>
              </a:spcBef>
              <a:spcAft>
                <a:spcPts val="35"/>
              </a:spcAft>
              <a:buClr>
                <a:srgbClr val="000000"/>
              </a:buClr>
              <a:buSzPct val="70000"/>
            </a:pPr>
            <a:r>
              <a:rPr lang="en-US" sz="2400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Experimental setup:</a:t>
            </a:r>
          </a:p>
          <a:p>
            <a:pPr marL="342900" indent="-342900" algn="just" fontAlgn="base">
              <a:lnSpc>
                <a:spcPct val="200000"/>
              </a:lnSpc>
              <a:spcAft>
                <a:spcPts val="20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b="1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Time window size </a:t>
            </a:r>
            <a:r>
              <a:rPr lang="en-US" sz="2400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sz="2400" b="1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Calibri" panose="020F0502020204030204" pitchFamily="34" charset="0"/>
                <a:cs typeface="Calibri" panose="020F0502020204030204" pitchFamily="34" charset="0"/>
              </a:rPr>
              <a:t>5 weeks.</a:t>
            </a:r>
          </a:p>
          <a:p>
            <a:pPr marL="342900" indent="-342900" algn="just" fontAlgn="base">
              <a:lnSpc>
                <a:spcPct val="200000"/>
              </a:lnSpc>
              <a:spcAft>
                <a:spcPts val="20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ea typeface="Calibri" panose="020F0502020204030204" pitchFamily="34" charset="0"/>
              </a:rPr>
              <a:t>Features</a:t>
            </a:r>
            <a:r>
              <a:rPr lang="en-US" sz="24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missing values dropping ratio </a:t>
            </a:r>
            <a:r>
              <a:rPr lang="en-US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– 60%</a:t>
            </a:r>
          </a:p>
          <a:p>
            <a:pPr marR="0" lvl="0" algn="l" rtl="0" fontAlgn="base">
              <a:lnSpc>
                <a:spcPct val="200000"/>
              </a:lnSpc>
              <a:spcBef>
                <a:spcPts val="0"/>
              </a:spcBef>
              <a:spcAft>
                <a:spcPts val="35"/>
              </a:spcAft>
              <a:buClr>
                <a:srgbClr val="000000"/>
              </a:buClr>
              <a:buSzPct val="70000"/>
            </a:pPr>
            <a:endParaRPr lang="en-US" sz="2400" u="none" strike="noStrike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5" name="קבוצה 44">
            <a:extLst>
              <a:ext uri="{FF2B5EF4-FFF2-40B4-BE49-F238E27FC236}">
                <a16:creationId xmlns:a16="http://schemas.microsoft.com/office/drawing/2014/main" id="{E9990331-2A4B-25A6-9559-30B088217520}"/>
              </a:ext>
            </a:extLst>
          </p:cNvPr>
          <p:cNvGrpSpPr/>
          <p:nvPr/>
        </p:nvGrpSpPr>
        <p:grpSpPr>
          <a:xfrm>
            <a:off x="7663542" y="3829320"/>
            <a:ext cx="3929829" cy="1043700"/>
            <a:chOff x="1057004" y="5158404"/>
            <a:chExt cx="4462269" cy="1307492"/>
          </a:xfrm>
        </p:grpSpPr>
        <p:grpSp>
          <p:nvGrpSpPr>
            <p:cNvPr id="25" name="קבוצה 24">
              <a:extLst>
                <a:ext uri="{FF2B5EF4-FFF2-40B4-BE49-F238E27FC236}">
                  <a16:creationId xmlns:a16="http://schemas.microsoft.com/office/drawing/2014/main" id="{AD03722B-C740-F0DE-3BC1-CC7F46AD5023}"/>
                </a:ext>
              </a:extLst>
            </p:cNvPr>
            <p:cNvGrpSpPr/>
            <p:nvPr/>
          </p:nvGrpSpPr>
          <p:grpSpPr>
            <a:xfrm>
              <a:off x="1704975" y="5158404"/>
              <a:ext cx="2854325" cy="599677"/>
              <a:chOff x="2040599" y="5396529"/>
              <a:chExt cx="2714280" cy="599677"/>
            </a:xfrm>
          </p:grpSpPr>
          <p:sp>
            <p:nvSpPr>
              <p:cNvPr id="26" name="TextBox 43">
                <a:extLst>
                  <a:ext uri="{FF2B5EF4-FFF2-40B4-BE49-F238E27FC236}">
                    <a16:creationId xmlns:a16="http://schemas.microsoft.com/office/drawing/2014/main" id="{3ECF074C-779F-F332-67BB-A76971D393F1}"/>
                  </a:ext>
                </a:extLst>
              </p:cNvPr>
              <p:cNvSpPr txBox="1"/>
              <p:nvPr/>
            </p:nvSpPr>
            <p:spPr>
              <a:xfrm>
                <a:off x="2383123" y="5396529"/>
                <a:ext cx="2306332" cy="446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accent2"/>
                    </a:solidFill>
                  </a:rPr>
                  <a:t>Workouts Time Window</a:t>
                </a:r>
              </a:p>
            </p:txBody>
          </p:sp>
          <p:grpSp>
            <p:nvGrpSpPr>
              <p:cNvPr id="27" name="קבוצה 26">
                <a:extLst>
                  <a:ext uri="{FF2B5EF4-FFF2-40B4-BE49-F238E27FC236}">
                    <a16:creationId xmlns:a16="http://schemas.microsoft.com/office/drawing/2014/main" id="{1A49523A-D701-D061-8064-44386CEFB5E6}"/>
                  </a:ext>
                </a:extLst>
              </p:cNvPr>
              <p:cNvGrpSpPr/>
              <p:nvPr/>
            </p:nvGrpSpPr>
            <p:grpSpPr>
              <a:xfrm>
                <a:off x="2040599" y="5805750"/>
                <a:ext cx="2714280" cy="190456"/>
                <a:chOff x="1838469" y="6079310"/>
                <a:chExt cx="2714280" cy="190456"/>
              </a:xfrm>
            </p:grpSpPr>
            <p:cxnSp>
              <p:nvCxnSpPr>
                <p:cNvPr id="28" name="מחבר ישר 27">
                  <a:extLst>
                    <a:ext uri="{FF2B5EF4-FFF2-40B4-BE49-F238E27FC236}">
                      <a16:creationId xmlns:a16="http://schemas.microsoft.com/office/drawing/2014/main" id="{85EC167D-6EC3-ABD1-6BBF-54D7C46933F6}"/>
                    </a:ext>
                  </a:extLst>
                </p:cNvPr>
                <p:cNvCxnSpPr/>
                <p:nvPr/>
              </p:nvCxnSpPr>
              <p:spPr>
                <a:xfrm flipH="1">
                  <a:off x="1838469" y="6178150"/>
                  <a:ext cx="2714280" cy="0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מחבר ישר 28">
                  <a:extLst>
                    <a:ext uri="{FF2B5EF4-FFF2-40B4-BE49-F238E27FC236}">
                      <a16:creationId xmlns:a16="http://schemas.microsoft.com/office/drawing/2014/main" id="{5692035D-3130-B48A-0909-2B199C3C35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41517" y="6079310"/>
                  <a:ext cx="0" cy="182880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מחבר ישר 29">
                  <a:extLst>
                    <a:ext uri="{FF2B5EF4-FFF2-40B4-BE49-F238E27FC236}">
                      <a16:creationId xmlns:a16="http://schemas.microsoft.com/office/drawing/2014/main" id="{C2D5C5A7-D54A-BCAE-E24F-37B18EBF12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44835" y="6086886"/>
                  <a:ext cx="0" cy="182880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" name="קבוצה 30">
              <a:extLst>
                <a:ext uri="{FF2B5EF4-FFF2-40B4-BE49-F238E27FC236}">
                  <a16:creationId xmlns:a16="http://schemas.microsoft.com/office/drawing/2014/main" id="{10629C70-3E55-A041-3696-ABEE4989D4C3}"/>
                </a:ext>
              </a:extLst>
            </p:cNvPr>
            <p:cNvGrpSpPr/>
            <p:nvPr/>
          </p:nvGrpSpPr>
          <p:grpSpPr>
            <a:xfrm>
              <a:off x="1057004" y="5830040"/>
              <a:ext cx="4462269" cy="635856"/>
              <a:chOff x="886125" y="6109440"/>
              <a:chExt cx="4955322" cy="635856"/>
            </a:xfrm>
          </p:grpSpPr>
          <p:cxnSp>
            <p:nvCxnSpPr>
              <p:cNvPr id="32" name="מחבר חץ ישר 31">
                <a:extLst>
                  <a:ext uri="{FF2B5EF4-FFF2-40B4-BE49-F238E27FC236}">
                    <a16:creationId xmlns:a16="http://schemas.microsoft.com/office/drawing/2014/main" id="{673495C3-4904-2239-3D17-893C0BE1F5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6125" y="6292320"/>
                <a:ext cx="4263014" cy="11777"/>
              </a:xfrm>
              <a:prstGeom prst="straightConnector1">
                <a:avLst/>
              </a:prstGeom>
              <a:ln w="25400"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תיבת טקסט 32">
                <a:extLst>
                  <a:ext uri="{FF2B5EF4-FFF2-40B4-BE49-F238E27FC236}">
                    <a16:creationId xmlns:a16="http://schemas.microsoft.com/office/drawing/2014/main" id="{5B9D6395-587B-1CF0-D87B-509F9346AC35}"/>
                  </a:ext>
                </a:extLst>
              </p:cNvPr>
              <p:cNvSpPr txBox="1"/>
              <p:nvPr/>
            </p:nvSpPr>
            <p:spPr>
              <a:xfrm>
                <a:off x="5077436" y="6109440"/>
                <a:ext cx="764011" cy="379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Time</a:t>
                </a:r>
                <a:endParaRPr lang="LID4096" b="1" dirty="0"/>
              </a:p>
            </p:txBody>
          </p:sp>
          <p:cxnSp>
            <p:nvCxnSpPr>
              <p:cNvPr id="34" name="מחבר ישר 33">
                <a:extLst>
                  <a:ext uri="{FF2B5EF4-FFF2-40B4-BE49-F238E27FC236}">
                    <a16:creationId xmlns:a16="http://schemas.microsoft.com/office/drawing/2014/main" id="{4CCC2EC3-9C65-8C92-1886-8204333C1C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4879" y="6109440"/>
                <a:ext cx="0" cy="1828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תיבת טקסט 34">
                    <a:extLst>
                      <a:ext uri="{FF2B5EF4-FFF2-40B4-BE49-F238E27FC236}">
                        <a16:creationId xmlns:a16="http://schemas.microsoft.com/office/drawing/2014/main" id="{541303DA-A7DF-89CE-85FC-77E8D0A6BBED}"/>
                      </a:ext>
                    </a:extLst>
                  </p:cNvPr>
                  <p:cNvSpPr txBox="1"/>
                  <p:nvPr/>
                </p:nvSpPr>
                <p:spPr>
                  <a:xfrm>
                    <a:off x="4062176" y="6327820"/>
                    <a:ext cx="1540468" cy="41747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sym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sym typeface="Source Sans Pro"/>
                                </a:rPr>
                                <m:t>𝑅𝑎𝑐𝑒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sym typeface="Source Sans Pro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35" name="תיבת טקסט 34">
                    <a:extLst>
                      <a:ext uri="{FF2B5EF4-FFF2-40B4-BE49-F238E27FC236}">
                        <a16:creationId xmlns:a16="http://schemas.microsoft.com/office/drawing/2014/main" id="{541303DA-A7DF-89CE-85FC-77E8D0A6BB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2176" y="6327820"/>
                    <a:ext cx="1540468" cy="41747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LID4096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6" name="אליפסה 35">
              <a:extLst>
                <a:ext uri="{FF2B5EF4-FFF2-40B4-BE49-F238E27FC236}">
                  <a16:creationId xmlns:a16="http://schemas.microsoft.com/office/drawing/2014/main" id="{9C037FC6-EE7F-E92C-CB21-7D0434821B0D}"/>
                </a:ext>
              </a:extLst>
            </p:cNvPr>
            <p:cNvSpPr/>
            <p:nvPr/>
          </p:nvSpPr>
          <p:spPr>
            <a:xfrm>
              <a:off x="4167247" y="5814628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7" name="אליפסה 36">
              <a:extLst>
                <a:ext uri="{FF2B5EF4-FFF2-40B4-BE49-F238E27FC236}">
                  <a16:creationId xmlns:a16="http://schemas.microsoft.com/office/drawing/2014/main" id="{BD367BF1-1CC6-7FDF-892A-2677D24A1FEE}"/>
                </a:ext>
              </a:extLst>
            </p:cNvPr>
            <p:cNvSpPr/>
            <p:nvPr/>
          </p:nvSpPr>
          <p:spPr>
            <a:xfrm>
              <a:off x="3821387" y="5814628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8" name="אליפסה 37">
              <a:extLst>
                <a:ext uri="{FF2B5EF4-FFF2-40B4-BE49-F238E27FC236}">
                  <a16:creationId xmlns:a16="http://schemas.microsoft.com/office/drawing/2014/main" id="{B3FAB183-CC6B-6592-57EA-F7E3CEC53B3D}"/>
                </a:ext>
              </a:extLst>
            </p:cNvPr>
            <p:cNvSpPr/>
            <p:nvPr/>
          </p:nvSpPr>
          <p:spPr>
            <a:xfrm>
              <a:off x="3216627" y="5814628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9" name="אליפסה 38">
              <a:extLst>
                <a:ext uri="{FF2B5EF4-FFF2-40B4-BE49-F238E27FC236}">
                  <a16:creationId xmlns:a16="http://schemas.microsoft.com/office/drawing/2014/main" id="{822A354E-C40E-E2A9-089E-62B60C5DA967}"/>
                </a:ext>
              </a:extLst>
            </p:cNvPr>
            <p:cNvSpPr/>
            <p:nvPr/>
          </p:nvSpPr>
          <p:spPr>
            <a:xfrm>
              <a:off x="3467265" y="5814628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0" name="אליפסה 39">
              <a:extLst>
                <a:ext uri="{FF2B5EF4-FFF2-40B4-BE49-F238E27FC236}">
                  <a16:creationId xmlns:a16="http://schemas.microsoft.com/office/drawing/2014/main" id="{0CB51040-9775-E2DE-59FD-E33B7EF62E5B}"/>
                </a:ext>
              </a:extLst>
            </p:cNvPr>
            <p:cNvSpPr/>
            <p:nvPr/>
          </p:nvSpPr>
          <p:spPr>
            <a:xfrm>
              <a:off x="1744953" y="5814628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1" name="אליפסה 40">
              <a:extLst>
                <a:ext uri="{FF2B5EF4-FFF2-40B4-BE49-F238E27FC236}">
                  <a16:creationId xmlns:a16="http://schemas.microsoft.com/office/drawing/2014/main" id="{A39E2DD8-2F07-8A0D-73F9-6F25BDA74F1C}"/>
                </a:ext>
              </a:extLst>
            </p:cNvPr>
            <p:cNvSpPr/>
            <p:nvPr/>
          </p:nvSpPr>
          <p:spPr>
            <a:xfrm>
              <a:off x="2444568" y="5814628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2" name="אליפסה 41">
              <a:extLst>
                <a:ext uri="{FF2B5EF4-FFF2-40B4-BE49-F238E27FC236}">
                  <a16:creationId xmlns:a16="http://schemas.microsoft.com/office/drawing/2014/main" id="{67354CC0-C28C-ADE6-C10A-1C5990AF879D}"/>
                </a:ext>
              </a:extLst>
            </p:cNvPr>
            <p:cNvSpPr/>
            <p:nvPr/>
          </p:nvSpPr>
          <p:spPr>
            <a:xfrm>
              <a:off x="2908225" y="5814628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3" name="אליפסה 42">
              <a:extLst>
                <a:ext uri="{FF2B5EF4-FFF2-40B4-BE49-F238E27FC236}">
                  <a16:creationId xmlns:a16="http://schemas.microsoft.com/office/drawing/2014/main" id="{9721E7EE-6215-1A9E-C26B-91B3A2127BF6}"/>
                </a:ext>
              </a:extLst>
            </p:cNvPr>
            <p:cNvSpPr/>
            <p:nvPr/>
          </p:nvSpPr>
          <p:spPr>
            <a:xfrm>
              <a:off x="1319000" y="5814628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4" name="אליפסה 43">
              <a:extLst>
                <a:ext uri="{FF2B5EF4-FFF2-40B4-BE49-F238E27FC236}">
                  <a16:creationId xmlns:a16="http://schemas.microsoft.com/office/drawing/2014/main" id="{215522E3-3EE3-A514-EBF2-FEB8AF1B9C67}"/>
                </a:ext>
              </a:extLst>
            </p:cNvPr>
            <p:cNvSpPr/>
            <p:nvPr/>
          </p:nvSpPr>
          <p:spPr>
            <a:xfrm>
              <a:off x="1140759" y="5814628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46" name="קבוצה 45">
            <a:extLst>
              <a:ext uri="{FF2B5EF4-FFF2-40B4-BE49-F238E27FC236}">
                <a16:creationId xmlns:a16="http://schemas.microsoft.com/office/drawing/2014/main" id="{2EEA8AD1-F3BC-3A7D-9225-670B2C545774}"/>
              </a:ext>
            </a:extLst>
          </p:cNvPr>
          <p:cNvGrpSpPr/>
          <p:nvPr/>
        </p:nvGrpSpPr>
        <p:grpSpPr>
          <a:xfrm>
            <a:off x="10204007" y="2489552"/>
            <a:ext cx="1342120" cy="1059584"/>
            <a:chOff x="8530373" y="2729756"/>
            <a:chExt cx="2065692" cy="1753622"/>
          </a:xfrm>
        </p:grpSpPr>
        <p:pic>
          <p:nvPicPr>
            <p:cNvPr id="47" name="גרפיקה 46" descr="ראש עם גלגלי שיניים עם מילוי מלא">
              <a:extLst>
                <a:ext uri="{FF2B5EF4-FFF2-40B4-BE49-F238E27FC236}">
                  <a16:creationId xmlns:a16="http://schemas.microsoft.com/office/drawing/2014/main" id="{08EE35E3-4E2A-1E60-54D7-574D7A60D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34836" y="2885565"/>
              <a:ext cx="1098547" cy="1098547"/>
            </a:xfrm>
            <a:prstGeom prst="rect">
              <a:avLst/>
            </a:prstGeom>
          </p:spPr>
        </p:pic>
        <p:sp>
          <p:nvSpPr>
            <p:cNvPr id="48" name="תיבת טקסט 47">
              <a:extLst>
                <a:ext uri="{FF2B5EF4-FFF2-40B4-BE49-F238E27FC236}">
                  <a16:creationId xmlns:a16="http://schemas.microsoft.com/office/drawing/2014/main" id="{A33E993A-DEB0-733F-770B-D2942D37A8BD}"/>
                </a:ext>
              </a:extLst>
            </p:cNvPr>
            <p:cNvSpPr txBox="1"/>
            <p:nvPr/>
          </p:nvSpPr>
          <p:spPr>
            <a:xfrm>
              <a:off x="8530373" y="3927220"/>
              <a:ext cx="2065692" cy="509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Classifier</a:t>
              </a:r>
              <a:endParaRPr lang="LID4096" sz="1600" dirty="0"/>
            </a:p>
          </p:txBody>
        </p:sp>
        <p:sp>
          <p:nvSpPr>
            <p:cNvPr id="49" name="מלבן: פינות מעוגלות 48">
              <a:extLst>
                <a:ext uri="{FF2B5EF4-FFF2-40B4-BE49-F238E27FC236}">
                  <a16:creationId xmlns:a16="http://schemas.microsoft.com/office/drawing/2014/main" id="{1E8DC392-1D8D-0844-F670-4C3C14A7A3BC}"/>
                </a:ext>
              </a:extLst>
            </p:cNvPr>
            <p:cNvSpPr/>
            <p:nvPr/>
          </p:nvSpPr>
          <p:spPr>
            <a:xfrm>
              <a:off x="8692161" y="2729756"/>
              <a:ext cx="1742115" cy="1753622"/>
            </a:xfrm>
            <a:prstGeom prst="roundRect">
              <a:avLst>
                <a:gd name="adj" fmla="val 18854"/>
              </a:avLst>
            </a:prstGeom>
            <a:noFill/>
            <a:ln w="28575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164491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תמונה 28">
            <a:extLst>
              <a:ext uri="{FF2B5EF4-FFF2-40B4-BE49-F238E27FC236}">
                <a16:creationId xmlns:a16="http://schemas.microsoft.com/office/drawing/2014/main" id="{3640B079-099E-BF50-9DA2-B2A90FD50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074" y="4116799"/>
            <a:ext cx="2743200" cy="2743200"/>
          </a:xfrm>
          <a:prstGeom prst="rect">
            <a:avLst/>
          </a:prstGeom>
        </p:spPr>
      </p:pic>
      <p:pic>
        <p:nvPicPr>
          <p:cNvPr id="43" name="תמונה 42">
            <a:extLst>
              <a:ext uri="{FF2B5EF4-FFF2-40B4-BE49-F238E27FC236}">
                <a16:creationId xmlns:a16="http://schemas.microsoft.com/office/drawing/2014/main" id="{B598524D-4CAC-ABF5-1F7A-14888B239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374" y="4105320"/>
            <a:ext cx="2743200" cy="2743200"/>
          </a:xfrm>
          <a:prstGeom prst="rect">
            <a:avLst/>
          </a:prstGeom>
        </p:spPr>
      </p:pic>
      <p:pic>
        <p:nvPicPr>
          <p:cNvPr id="45" name="תמונה 44">
            <a:extLst>
              <a:ext uri="{FF2B5EF4-FFF2-40B4-BE49-F238E27FC236}">
                <a16:creationId xmlns:a16="http://schemas.microsoft.com/office/drawing/2014/main" id="{FC085D6A-C209-7B79-87C7-299A00BA4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224" y="4103270"/>
            <a:ext cx="2743200" cy="2743200"/>
          </a:xfrm>
          <a:prstGeom prst="rect">
            <a:avLst/>
          </a:prstGeom>
        </p:spPr>
      </p:pic>
      <p:pic>
        <p:nvPicPr>
          <p:cNvPr id="39" name="תמונה 38">
            <a:extLst>
              <a:ext uri="{FF2B5EF4-FFF2-40B4-BE49-F238E27FC236}">
                <a16:creationId xmlns:a16="http://schemas.microsoft.com/office/drawing/2014/main" id="{A230C64B-7ACA-8762-E598-1ADD15224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9374" y="1523101"/>
            <a:ext cx="2743200" cy="2743200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0C718DA1-335F-DD01-251E-45504C480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7224" y="1524336"/>
            <a:ext cx="2743200" cy="2743200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BDF9E3C0-1905-1C9E-E64A-E48B3AD20E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074" y="1523102"/>
            <a:ext cx="2743200" cy="27432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44EB0A8-794D-4A9F-BE7D-59C5B0FA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537"/>
            <a:ext cx="10515600" cy="1325563"/>
          </a:xfrm>
        </p:spPr>
        <p:txBody>
          <a:bodyPr>
            <a:normAutofit/>
          </a:bodyPr>
          <a:lstStyle/>
          <a:p>
            <a:pPr rtl="0">
              <a:defRPr/>
            </a:pPr>
            <a:r>
              <a:rPr lang="en-US" dirty="0">
                <a:solidFill>
                  <a:schemeClr val="accent4"/>
                </a:solidFill>
              </a:rPr>
              <a:t>Results – Training Peaks and STRAVA Data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Israel - Premier Tech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40" name="תיבת טקסט 39">
            <a:extLst>
              <a:ext uri="{FF2B5EF4-FFF2-40B4-BE49-F238E27FC236}">
                <a16:creationId xmlns:a16="http://schemas.microsoft.com/office/drawing/2014/main" id="{661A907F-7434-4086-6855-A9EA0741319D}"/>
              </a:ext>
            </a:extLst>
          </p:cNvPr>
          <p:cNvSpPr txBox="1"/>
          <p:nvPr/>
        </p:nvSpPr>
        <p:spPr>
          <a:xfrm>
            <a:off x="-59375" y="2633091"/>
            <a:ext cx="15200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Training</a:t>
            </a:r>
          </a:p>
          <a:p>
            <a:pPr algn="ctr"/>
            <a:r>
              <a:rPr lang="en-US" sz="1400" b="1" dirty="0"/>
              <a:t>Peaks</a:t>
            </a:r>
            <a:endParaRPr lang="LID4096" sz="1400" b="1" dirty="0"/>
          </a:p>
        </p:txBody>
      </p:sp>
      <p:sp>
        <p:nvSpPr>
          <p:cNvPr id="41" name="תיבת טקסט 40">
            <a:extLst>
              <a:ext uri="{FF2B5EF4-FFF2-40B4-BE49-F238E27FC236}">
                <a16:creationId xmlns:a16="http://schemas.microsoft.com/office/drawing/2014/main" id="{85138015-1FB9-E6A6-CE37-6380736C335F}"/>
              </a:ext>
            </a:extLst>
          </p:cNvPr>
          <p:cNvSpPr txBox="1"/>
          <p:nvPr/>
        </p:nvSpPr>
        <p:spPr>
          <a:xfrm>
            <a:off x="-59375" y="5334898"/>
            <a:ext cx="15200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STRAVA</a:t>
            </a:r>
            <a:endParaRPr lang="LID4096" sz="1400" b="1" dirty="0"/>
          </a:p>
        </p:txBody>
      </p:sp>
      <p:sp>
        <p:nvSpPr>
          <p:cNvPr id="14" name="תיבת טקסט 1">
            <a:extLst>
              <a:ext uri="{FF2B5EF4-FFF2-40B4-BE49-F238E27FC236}">
                <a16:creationId xmlns:a16="http://schemas.microsoft.com/office/drawing/2014/main" id="{8243A66E-5B15-0B43-8CAE-0E00AE4D2864}"/>
              </a:ext>
            </a:extLst>
          </p:cNvPr>
          <p:cNvSpPr txBox="1"/>
          <p:nvPr/>
        </p:nvSpPr>
        <p:spPr>
          <a:xfrm>
            <a:off x="1125346" y="1478130"/>
            <a:ext cx="28864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Data Imputation - PR</a:t>
            </a:r>
            <a:endParaRPr lang="LID4096" sz="1400" b="1" dirty="0"/>
          </a:p>
        </p:txBody>
      </p:sp>
      <p:sp>
        <p:nvSpPr>
          <p:cNvPr id="15" name="תיבת טקסט 2">
            <a:extLst>
              <a:ext uri="{FF2B5EF4-FFF2-40B4-BE49-F238E27FC236}">
                <a16:creationId xmlns:a16="http://schemas.microsoft.com/office/drawing/2014/main" id="{DA2AB3A0-63DC-824E-89C3-3CC40981B9E8}"/>
              </a:ext>
            </a:extLst>
          </p:cNvPr>
          <p:cNvSpPr txBox="1"/>
          <p:nvPr/>
        </p:nvSpPr>
        <p:spPr>
          <a:xfrm>
            <a:off x="5295001" y="1478130"/>
            <a:ext cx="2320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Classifiers - PR</a:t>
            </a:r>
            <a:endParaRPr lang="LID4096" sz="1400" b="1" dirty="0"/>
          </a:p>
        </p:txBody>
      </p:sp>
      <p:sp>
        <p:nvSpPr>
          <p:cNvPr id="16" name="תיבת טקסט 4">
            <a:extLst>
              <a:ext uri="{FF2B5EF4-FFF2-40B4-BE49-F238E27FC236}">
                <a16:creationId xmlns:a16="http://schemas.microsoft.com/office/drawing/2014/main" id="{33FA9503-4567-4747-8141-3E840C6BE9CD}"/>
              </a:ext>
            </a:extLst>
          </p:cNvPr>
          <p:cNvSpPr txBox="1"/>
          <p:nvPr/>
        </p:nvSpPr>
        <p:spPr>
          <a:xfrm>
            <a:off x="8817389" y="1451423"/>
            <a:ext cx="2320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Classifiers – R@(</a:t>
            </a:r>
            <a:r>
              <a:rPr lang="en-US" sz="1400" b="1" dirty="0" err="1"/>
              <a:t>n+k</a:t>
            </a:r>
            <a:r>
              <a:rPr lang="en-US" sz="1400" b="1" dirty="0"/>
              <a:t>)</a:t>
            </a:r>
            <a:endParaRPr lang="LID4096" sz="1400" b="1" dirty="0"/>
          </a:p>
        </p:txBody>
      </p:sp>
    </p:spTree>
    <p:extLst>
      <p:ext uri="{BB962C8B-B14F-4D97-AF65-F5344CB8AC3E}">
        <p14:creationId xmlns:p14="http://schemas.microsoft.com/office/powerpoint/2010/main" val="200589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תמונה 17">
            <a:extLst>
              <a:ext uri="{FF2B5EF4-FFF2-40B4-BE49-F238E27FC236}">
                <a16:creationId xmlns:a16="http://schemas.microsoft.com/office/drawing/2014/main" id="{AEE69C13-D9DA-63E3-D652-DBEBA7A2F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33" y="2186366"/>
            <a:ext cx="2743200" cy="2743200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E92CBB2A-9207-C24F-3094-178D396E9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798" y="2183543"/>
            <a:ext cx="2743200" cy="27432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44EB0A8-794D-4A9F-BE7D-59C5B0FA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821"/>
            <a:ext cx="10515600" cy="1325563"/>
          </a:xfrm>
        </p:spPr>
        <p:txBody>
          <a:bodyPr/>
          <a:lstStyle/>
          <a:p>
            <a:pPr rtl="0">
              <a:defRPr/>
            </a:pPr>
            <a:r>
              <a:rPr lang="en-US" dirty="0">
                <a:solidFill>
                  <a:schemeClr val="accent4"/>
                </a:solidFill>
              </a:rPr>
              <a:t>Imputation Results – STRAVA Data</a:t>
            </a:r>
            <a:endParaRPr lang="en-US" dirty="0">
              <a:solidFill>
                <a:schemeClr val="accent4"/>
              </a:solidFill>
              <a:highlight>
                <a:srgbClr val="FFFF00"/>
              </a:highlight>
            </a:endParaRPr>
          </a:p>
        </p:txBody>
      </p:sp>
      <p:pic>
        <p:nvPicPr>
          <p:cNvPr id="25" name="תמונה 24">
            <a:extLst>
              <a:ext uri="{FF2B5EF4-FFF2-40B4-BE49-F238E27FC236}">
                <a16:creationId xmlns:a16="http://schemas.microsoft.com/office/drawing/2014/main" id="{DEC01D82-D346-EB9B-2490-02831688B3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53"/>
          <a:stretch/>
        </p:blipFill>
        <p:spPr>
          <a:xfrm>
            <a:off x="6208972" y="2383377"/>
            <a:ext cx="2743200" cy="2546973"/>
          </a:xfrm>
          <a:prstGeom prst="rect">
            <a:avLst/>
          </a:prstGeom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A46B9BB5-921C-9669-5CD3-BCE1D4159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735" y="2186362"/>
            <a:ext cx="2743200" cy="2743200"/>
          </a:xfrm>
          <a:prstGeom prst="rect">
            <a:avLst/>
          </a:prstGeom>
        </p:spPr>
      </p:pic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79B361EE-C58F-C2DB-08A5-F1B2883DAE05}"/>
              </a:ext>
            </a:extLst>
          </p:cNvPr>
          <p:cNvSpPr txBox="1"/>
          <p:nvPr/>
        </p:nvSpPr>
        <p:spPr>
          <a:xfrm>
            <a:off x="892525" y="1921086"/>
            <a:ext cx="2058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LID4096" dirty="0"/>
              <a:t>AG2R Citroën Team</a:t>
            </a:r>
          </a:p>
        </p:txBody>
      </p:sp>
      <p:sp>
        <p:nvSpPr>
          <p:cNvPr id="31" name="תיבת טקסט 30">
            <a:extLst>
              <a:ext uri="{FF2B5EF4-FFF2-40B4-BE49-F238E27FC236}">
                <a16:creationId xmlns:a16="http://schemas.microsoft.com/office/drawing/2014/main" id="{6DB52ED8-D78B-FB96-2697-F47E792399F1}"/>
              </a:ext>
            </a:extLst>
          </p:cNvPr>
          <p:cNvSpPr txBox="1"/>
          <p:nvPr/>
        </p:nvSpPr>
        <p:spPr>
          <a:xfrm>
            <a:off x="3695327" y="1941962"/>
            <a:ext cx="2087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Israel - Premier Tech</a:t>
            </a:r>
            <a:endParaRPr lang="LID4096" dirty="0"/>
          </a:p>
        </p:txBody>
      </p:sp>
      <p:sp>
        <p:nvSpPr>
          <p:cNvPr id="32" name="תיבת טקסט 31">
            <a:extLst>
              <a:ext uri="{FF2B5EF4-FFF2-40B4-BE49-F238E27FC236}">
                <a16:creationId xmlns:a16="http://schemas.microsoft.com/office/drawing/2014/main" id="{A2769A9D-B682-93A7-7378-13E9DB0A190D}"/>
              </a:ext>
            </a:extLst>
          </p:cNvPr>
          <p:cNvSpPr txBox="1"/>
          <p:nvPr/>
        </p:nvSpPr>
        <p:spPr>
          <a:xfrm>
            <a:off x="6564992" y="1941962"/>
            <a:ext cx="2058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Groupama - FDJ</a:t>
            </a:r>
            <a:endParaRPr lang="LID4096" dirty="0"/>
          </a:p>
        </p:txBody>
      </p:sp>
      <p:sp>
        <p:nvSpPr>
          <p:cNvPr id="33" name="תיבת טקסט 32">
            <a:extLst>
              <a:ext uri="{FF2B5EF4-FFF2-40B4-BE49-F238E27FC236}">
                <a16:creationId xmlns:a16="http://schemas.microsoft.com/office/drawing/2014/main" id="{CBA7C44B-8143-F071-1B78-1354E4B8F767}"/>
              </a:ext>
            </a:extLst>
          </p:cNvPr>
          <p:cNvSpPr txBox="1"/>
          <p:nvPr/>
        </p:nvSpPr>
        <p:spPr>
          <a:xfrm>
            <a:off x="9405257" y="1964118"/>
            <a:ext cx="2173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Jumbo-Visma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90380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C828F-BA07-E44E-806A-A2FC8BCE1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Agenda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374D7-39EC-8F40-855E-C04FEF74B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3312957"/>
            <a:ext cx="4243589" cy="29216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Related Works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RaceFit</a:t>
            </a:r>
            <a:r>
              <a:rPr lang="en-US" sz="2000" dirty="0"/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Evaluation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Summary</a:t>
            </a:r>
          </a:p>
        </p:txBody>
      </p:sp>
      <p:pic>
        <p:nvPicPr>
          <p:cNvPr id="1026" name="Picture 2" descr="ISN safely through the time trial on stage 5 | Israel Start-Up Nation">
            <a:extLst>
              <a:ext uri="{FF2B5EF4-FFF2-40B4-BE49-F238E27FC236}">
                <a16:creationId xmlns:a16="http://schemas.microsoft.com/office/drawing/2014/main" id="{4DB7BE4C-917D-414C-ABE7-5A13D20777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3" r="18176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851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4EB0A8-794D-4A9F-BE7D-59C5B0FA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821"/>
            <a:ext cx="10515600" cy="1325563"/>
          </a:xfrm>
        </p:spPr>
        <p:txBody>
          <a:bodyPr/>
          <a:lstStyle/>
          <a:p>
            <a:pPr rtl="0">
              <a:defRPr/>
            </a:pPr>
            <a:r>
              <a:rPr lang="en-US" dirty="0">
                <a:solidFill>
                  <a:schemeClr val="accent4"/>
                </a:solidFill>
              </a:rPr>
              <a:t>Classifier Results – STRAVA Data</a:t>
            </a:r>
            <a:endParaRPr lang="en-US" dirty="0">
              <a:solidFill>
                <a:schemeClr val="accent4"/>
              </a:solidFill>
              <a:highlight>
                <a:srgbClr val="FFFF00"/>
              </a:highlight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E302986D-FF8A-D2FA-8CCC-0B83A286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160" y="2178283"/>
            <a:ext cx="2743200" cy="27432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8F7EB9CA-6ABB-CEC6-3B62-F44A81F5F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972" y="2186362"/>
            <a:ext cx="2743200" cy="274320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D7751C35-192F-8BDF-1C79-3EE32FD42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416" y="2183402"/>
            <a:ext cx="2743200" cy="2743200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176DD4B8-5E89-EA07-CF8D-2E67FF449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60" y="2183402"/>
            <a:ext cx="2743200" cy="2743200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C6D97D8-A44A-90B2-5820-63D51F239608}"/>
              </a:ext>
            </a:extLst>
          </p:cNvPr>
          <p:cNvSpPr txBox="1"/>
          <p:nvPr/>
        </p:nvSpPr>
        <p:spPr>
          <a:xfrm>
            <a:off x="892525" y="1921086"/>
            <a:ext cx="2058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LID4096" dirty="0"/>
              <a:t>AG2R Citroën Team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90E0664C-6BE4-F84B-627C-A13DD6704259}"/>
              </a:ext>
            </a:extLst>
          </p:cNvPr>
          <p:cNvSpPr txBox="1"/>
          <p:nvPr/>
        </p:nvSpPr>
        <p:spPr>
          <a:xfrm>
            <a:off x="3695327" y="1941962"/>
            <a:ext cx="2087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Israel - Premier Tech</a:t>
            </a:r>
            <a:endParaRPr lang="LID4096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DF7B738E-F2C3-4885-0EE7-5D943E268441}"/>
              </a:ext>
            </a:extLst>
          </p:cNvPr>
          <p:cNvSpPr txBox="1"/>
          <p:nvPr/>
        </p:nvSpPr>
        <p:spPr>
          <a:xfrm>
            <a:off x="6564992" y="1941962"/>
            <a:ext cx="2058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Groupama - FDJ</a:t>
            </a:r>
            <a:endParaRPr lang="LID4096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12059D25-60A0-7393-BFC4-D202FB9F9502}"/>
              </a:ext>
            </a:extLst>
          </p:cNvPr>
          <p:cNvSpPr txBox="1"/>
          <p:nvPr/>
        </p:nvSpPr>
        <p:spPr>
          <a:xfrm>
            <a:off x="9405257" y="1964118"/>
            <a:ext cx="2173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Jumbo-Visma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33402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4EB0A8-794D-4A9F-BE7D-59C5B0FA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821"/>
            <a:ext cx="10515600" cy="1325563"/>
          </a:xfrm>
        </p:spPr>
        <p:txBody>
          <a:bodyPr/>
          <a:lstStyle/>
          <a:p>
            <a:pPr rtl="0">
              <a:defRPr/>
            </a:pPr>
            <a:r>
              <a:rPr lang="en-US" dirty="0">
                <a:solidFill>
                  <a:schemeClr val="accent4"/>
                </a:solidFill>
              </a:rPr>
              <a:t>Classifier Results – STRAVA Data</a:t>
            </a:r>
            <a:endParaRPr lang="en-US" dirty="0">
              <a:solidFill>
                <a:schemeClr val="accent4"/>
              </a:solidFill>
              <a:highlight>
                <a:srgbClr val="FFFF00"/>
              </a:highlight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F3A31786-3AD8-E21D-1FE1-21E08982E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20" y="2183403"/>
            <a:ext cx="2743200" cy="27432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2EEA06B0-E074-3F03-7716-C9D633DF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976" y="2181898"/>
            <a:ext cx="2743200" cy="2743200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2D1844E0-A1D1-7085-193E-7ABD4CD28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532" y="2183409"/>
            <a:ext cx="2743200" cy="2743200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5764A3B3-6A0D-C6CD-0F1A-375C2F2F0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8160" y="2183410"/>
            <a:ext cx="2743200" cy="2743200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C375148-7EB9-0BAE-61D5-7DD899AB30CE}"/>
              </a:ext>
            </a:extLst>
          </p:cNvPr>
          <p:cNvSpPr txBox="1"/>
          <p:nvPr/>
        </p:nvSpPr>
        <p:spPr>
          <a:xfrm>
            <a:off x="892525" y="1921086"/>
            <a:ext cx="2058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LID4096" dirty="0"/>
              <a:t>AG2R Citroën Team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2036C666-4018-3CAF-103C-8FB7077DA9DC}"/>
              </a:ext>
            </a:extLst>
          </p:cNvPr>
          <p:cNvSpPr txBox="1"/>
          <p:nvPr/>
        </p:nvSpPr>
        <p:spPr>
          <a:xfrm>
            <a:off x="3695327" y="1941962"/>
            <a:ext cx="2087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Israel - Premier Tech</a:t>
            </a:r>
            <a:endParaRPr lang="LID4096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2F45BCB-48B2-31FF-CAAE-E90D77EEBEB4}"/>
              </a:ext>
            </a:extLst>
          </p:cNvPr>
          <p:cNvSpPr txBox="1"/>
          <p:nvPr/>
        </p:nvSpPr>
        <p:spPr>
          <a:xfrm>
            <a:off x="6564992" y="1941962"/>
            <a:ext cx="2058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Groupama - FDJ</a:t>
            </a:r>
            <a:endParaRPr lang="LID4096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AF140CEA-BC6C-9095-37F1-2E11B0E75E85}"/>
              </a:ext>
            </a:extLst>
          </p:cNvPr>
          <p:cNvSpPr txBox="1"/>
          <p:nvPr/>
        </p:nvSpPr>
        <p:spPr>
          <a:xfrm>
            <a:off x="9405257" y="1964118"/>
            <a:ext cx="2173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Jumbo-Visma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58882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5564D-F3A2-1841-AF50-018C66FD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chemeClr val="accent4"/>
                </a:solidFill>
              </a:rPr>
              <a:t>Feature Importance Analysis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Israel - Premier Tech - Training Peaks Data </a:t>
            </a:r>
            <a:endParaRPr lang="en-US" sz="2800" dirty="0">
              <a:solidFill>
                <a:schemeClr val="accent4"/>
              </a:solidFill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344AC8C4-0D79-6CE3-DDC7-F4126A3AF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181" y="2095551"/>
            <a:ext cx="7601637" cy="4046606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BCE4A32-F4C8-2290-1902-62AD42AF7782}"/>
              </a:ext>
            </a:extLst>
          </p:cNvPr>
          <p:cNvSpPr txBox="1"/>
          <p:nvPr/>
        </p:nvSpPr>
        <p:spPr>
          <a:xfrm>
            <a:off x="2656613" y="1727787"/>
            <a:ext cx="6981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0" u="none" strike="noStrike" baseline="0" dirty="0" err="1">
                <a:latin typeface="SFRM1000"/>
              </a:rPr>
              <a:t>Shap</a:t>
            </a:r>
            <a:endParaRPr lang="LID4096" sz="1600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DDA85796-5C50-8064-6E1D-9CCC22F25125}"/>
              </a:ext>
            </a:extLst>
          </p:cNvPr>
          <p:cNvSpPr txBox="1"/>
          <p:nvPr/>
        </p:nvSpPr>
        <p:spPr>
          <a:xfrm>
            <a:off x="3931931" y="1723012"/>
            <a:ext cx="11737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0" u="none" strike="noStrike" baseline="0" dirty="0" err="1">
                <a:latin typeface="SFRM1000"/>
              </a:rPr>
              <a:t>CatBoost</a:t>
            </a:r>
            <a:endParaRPr lang="LID4096" sz="1600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4CFB5CAB-772B-B26F-EF95-FC507EBD4D8D}"/>
              </a:ext>
            </a:extLst>
          </p:cNvPr>
          <p:cNvSpPr txBox="1"/>
          <p:nvPr/>
        </p:nvSpPr>
        <p:spPr>
          <a:xfrm>
            <a:off x="5509120" y="1719238"/>
            <a:ext cx="11737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0" u="none" strike="noStrike" baseline="0" dirty="0">
                <a:latin typeface="SFRM1000"/>
              </a:rPr>
              <a:t>Relief</a:t>
            </a:r>
            <a:endParaRPr lang="LID4096" sz="1600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9A9689CD-9202-583E-7FD3-5DC3612AA4D3}"/>
              </a:ext>
            </a:extLst>
          </p:cNvPr>
          <p:cNvSpPr txBox="1"/>
          <p:nvPr/>
        </p:nvSpPr>
        <p:spPr>
          <a:xfrm>
            <a:off x="8191901" y="1718037"/>
            <a:ext cx="18728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0" u="none" strike="noStrike" baseline="0" dirty="0">
                <a:latin typeface="SFRM1000"/>
              </a:rPr>
              <a:t>Chi Square</a:t>
            </a:r>
            <a:endParaRPr lang="LID4096" sz="1600" dirty="0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F5713E57-AA0C-2495-10AF-2AB211D278B1}"/>
              </a:ext>
            </a:extLst>
          </p:cNvPr>
          <p:cNvSpPr txBox="1"/>
          <p:nvPr/>
        </p:nvSpPr>
        <p:spPr>
          <a:xfrm>
            <a:off x="6610235" y="1727787"/>
            <a:ext cx="18728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0" u="none" strike="noStrike" baseline="0" dirty="0">
                <a:latin typeface="SFRM1000"/>
              </a:rPr>
              <a:t>Information Gain</a:t>
            </a:r>
            <a:endParaRPr lang="LID4096" sz="1600" dirty="0"/>
          </a:p>
        </p:txBody>
      </p:sp>
      <p:sp>
        <p:nvSpPr>
          <p:cNvPr id="14" name="סוגר מסולסל שמאלי 13">
            <a:extLst>
              <a:ext uri="{FF2B5EF4-FFF2-40B4-BE49-F238E27FC236}">
                <a16:creationId xmlns:a16="http://schemas.microsoft.com/office/drawing/2014/main" id="{D0698D20-BFF9-A1CA-921D-8399432F7475}"/>
              </a:ext>
            </a:extLst>
          </p:cNvPr>
          <p:cNvSpPr/>
          <p:nvPr/>
        </p:nvSpPr>
        <p:spPr>
          <a:xfrm rot="16200000">
            <a:off x="3721134" y="4778872"/>
            <a:ext cx="134281" cy="2986184"/>
          </a:xfrm>
          <a:prstGeom prst="leftBrace">
            <a:avLst>
              <a:gd name="adj1" fmla="val 25038"/>
              <a:gd name="adj2" fmla="val 50000"/>
            </a:avLst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AC9CBE61-4FB3-85FD-2CD5-8E84774C2165}"/>
              </a:ext>
            </a:extLst>
          </p:cNvPr>
          <p:cNvSpPr txBox="1"/>
          <p:nvPr/>
        </p:nvSpPr>
        <p:spPr>
          <a:xfrm>
            <a:off x="6985859" y="6347630"/>
            <a:ext cx="12855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0" u="none" strike="noStrike" baseline="0" dirty="0">
                <a:latin typeface="SFRM1000"/>
              </a:rPr>
              <a:t>Data Driven</a:t>
            </a:r>
            <a:endParaRPr lang="LID4096" sz="1600" dirty="0"/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1CE33F08-D0F9-8E11-3986-F93D0C745D11}"/>
              </a:ext>
            </a:extLst>
          </p:cNvPr>
          <p:cNvSpPr txBox="1"/>
          <p:nvPr/>
        </p:nvSpPr>
        <p:spPr>
          <a:xfrm>
            <a:off x="3127396" y="6357063"/>
            <a:ext cx="14359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0" u="none" strike="noStrike" baseline="0" dirty="0">
                <a:latin typeface="SFRM1000"/>
              </a:rPr>
              <a:t>Model Based</a:t>
            </a:r>
            <a:endParaRPr lang="LID4096" sz="1600" dirty="0"/>
          </a:p>
        </p:txBody>
      </p:sp>
      <p:sp>
        <p:nvSpPr>
          <p:cNvPr id="26" name="סוגר מסולסל שמאלי 25">
            <a:extLst>
              <a:ext uri="{FF2B5EF4-FFF2-40B4-BE49-F238E27FC236}">
                <a16:creationId xmlns:a16="http://schemas.microsoft.com/office/drawing/2014/main" id="{E4EF79C4-DBBB-47A2-3FF7-835E104476AF}"/>
              </a:ext>
            </a:extLst>
          </p:cNvPr>
          <p:cNvSpPr/>
          <p:nvPr/>
        </p:nvSpPr>
        <p:spPr>
          <a:xfrm rot="16200000">
            <a:off x="7520513" y="3962800"/>
            <a:ext cx="137160" cy="4615450"/>
          </a:xfrm>
          <a:prstGeom prst="leftBrace">
            <a:avLst>
              <a:gd name="adj1" fmla="val 25038"/>
              <a:gd name="adj2" fmla="val 50000"/>
            </a:avLst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grpSp>
        <p:nvGrpSpPr>
          <p:cNvPr id="28" name="קבוצה 27">
            <a:extLst>
              <a:ext uri="{FF2B5EF4-FFF2-40B4-BE49-F238E27FC236}">
                <a16:creationId xmlns:a16="http://schemas.microsoft.com/office/drawing/2014/main" id="{FEC19594-1614-61C9-766D-9A5F4CB8BA4B}"/>
              </a:ext>
            </a:extLst>
          </p:cNvPr>
          <p:cNvGrpSpPr/>
          <p:nvPr/>
        </p:nvGrpSpPr>
        <p:grpSpPr>
          <a:xfrm>
            <a:off x="10264067" y="170389"/>
            <a:ext cx="1799177" cy="1644235"/>
            <a:chOff x="324655" y="1872551"/>
            <a:chExt cx="1799177" cy="1644235"/>
          </a:xfrm>
        </p:grpSpPr>
        <p:sp>
          <p:nvSpPr>
            <p:cNvPr id="29" name="מלבן 28">
              <a:extLst>
                <a:ext uri="{FF2B5EF4-FFF2-40B4-BE49-F238E27FC236}">
                  <a16:creationId xmlns:a16="http://schemas.microsoft.com/office/drawing/2014/main" id="{FC656768-6C48-F487-7846-48AA86DA6638}"/>
                </a:ext>
              </a:extLst>
            </p:cNvPr>
            <p:cNvSpPr/>
            <p:nvPr/>
          </p:nvSpPr>
          <p:spPr>
            <a:xfrm>
              <a:off x="391097" y="2396165"/>
              <a:ext cx="231354" cy="231354"/>
            </a:xfrm>
            <a:prstGeom prst="rect">
              <a:avLst/>
            </a:prstGeom>
            <a:solidFill>
              <a:srgbClr val="F39C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0" name="מלבן 29">
              <a:extLst>
                <a:ext uri="{FF2B5EF4-FFF2-40B4-BE49-F238E27FC236}">
                  <a16:creationId xmlns:a16="http://schemas.microsoft.com/office/drawing/2014/main" id="{35C3E18E-569F-AEF7-8146-4239DE4C34A0}"/>
                </a:ext>
              </a:extLst>
            </p:cNvPr>
            <p:cNvSpPr/>
            <p:nvPr/>
          </p:nvSpPr>
          <p:spPr>
            <a:xfrm>
              <a:off x="391097" y="2821693"/>
              <a:ext cx="231354" cy="231354"/>
            </a:xfrm>
            <a:prstGeom prst="rect">
              <a:avLst/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1" name="מלבן 30">
              <a:extLst>
                <a:ext uri="{FF2B5EF4-FFF2-40B4-BE49-F238E27FC236}">
                  <a16:creationId xmlns:a16="http://schemas.microsoft.com/office/drawing/2014/main" id="{3812C0A9-8FBA-8E82-3450-A59FA8B10525}"/>
                </a:ext>
              </a:extLst>
            </p:cNvPr>
            <p:cNvSpPr/>
            <p:nvPr/>
          </p:nvSpPr>
          <p:spPr>
            <a:xfrm>
              <a:off x="391097" y="3247221"/>
              <a:ext cx="231354" cy="231354"/>
            </a:xfrm>
            <a:prstGeom prst="rect">
              <a:avLst/>
            </a:prstGeom>
            <a:solidFill>
              <a:srgbClr val="7EB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תיבת טקסט 31">
                  <a:extLst>
                    <a:ext uri="{FF2B5EF4-FFF2-40B4-BE49-F238E27FC236}">
                      <a16:creationId xmlns:a16="http://schemas.microsoft.com/office/drawing/2014/main" id="{C30582EB-29D1-DB07-1045-C422C9BE9EB0}"/>
                    </a:ext>
                  </a:extLst>
                </p:cNvPr>
                <p:cNvSpPr txBox="1"/>
                <p:nvPr/>
              </p:nvSpPr>
              <p:spPr>
                <a:xfrm>
                  <a:off x="605928" y="2362510"/>
                  <a:ext cx="151790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𝐶𝑦𝑐𝑙𝑖𝑠𝑡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32" name="תיבת טקסט 31">
                  <a:extLst>
                    <a:ext uri="{FF2B5EF4-FFF2-40B4-BE49-F238E27FC236}">
                      <a16:creationId xmlns:a16="http://schemas.microsoft.com/office/drawing/2014/main" id="{C30582EB-29D1-DB07-1045-C422C9BE9E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928" y="2362510"/>
                  <a:ext cx="1517904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תיבת טקסט 32">
                  <a:extLst>
                    <a:ext uri="{FF2B5EF4-FFF2-40B4-BE49-F238E27FC236}">
                      <a16:creationId xmlns:a16="http://schemas.microsoft.com/office/drawing/2014/main" id="{F3F08391-3C0B-770D-6919-66383733F87A}"/>
                    </a:ext>
                  </a:extLst>
                </p:cNvPr>
                <p:cNvSpPr txBox="1"/>
                <p:nvPr/>
              </p:nvSpPr>
              <p:spPr>
                <a:xfrm>
                  <a:off x="600420" y="2783481"/>
                  <a:ext cx="151790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𝑅𝑎𝑐𝑒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33" name="תיבת טקסט 32">
                  <a:extLst>
                    <a:ext uri="{FF2B5EF4-FFF2-40B4-BE49-F238E27FC236}">
                      <a16:creationId xmlns:a16="http://schemas.microsoft.com/office/drawing/2014/main" id="{F3F08391-3C0B-770D-6919-66383733F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420" y="2783481"/>
                  <a:ext cx="151790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תיבת טקסט 33">
              <a:extLst>
                <a:ext uri="{FF2B5EF4-FFF2-40B4-BE49-F238E27FC236}">
                  <a16:creationId xmlns:a16="http://schemas.microsoft.com/office/drawing/2014/main" id="{E8D2AB53-0741-22DA-87ED-DF5BB26F717C}"/>
                </a:ext>
              </a:extLst>
            </p:cNvPr>
            <p:cNvSpPr txBox="1"/>
            <p:nvPr/>
          </p:nvSpPr>
          <p:spPr>
            <a:xfrm>
              <a:off x="324655" y="1872551"/>
              <a:ext cx="157862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0" u="none" strike="noStrike" baseline="0" dirty="0">
                  <a:latin typeface="SFRM1000"/>
                </a:rPr>
                <a:t>Feature Group:</a:t>
              </a:r>
              <a:endParaRPr lang="LID4096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תיבת טקסט 34">
                  <a:extLst>
                    <a:ext uri="{FF2B5EF4-FFF2-40B4-BE49-F238E27FC236}">
                      <a16:creationId xmlns:a16="http://schemas.microsoft.com/office/drawing/2014/main" id="{99D831E5-0474-115E-45B8-7A0920E0D340}"/>
                    </a:ext>
                  </a:extLst>
                </p:cNvPr>
                <p:cNvSpPr txBox="1"/>
                <p:nvPr/>
              </p:nvSpPr>
              <p:spPr>
                <a:xfrm>
                  <a:off x="584415" y="3209009"/>
                  <a:ext cx="151481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𝑆𝑢𝑚𝑊𝑜𝑟𝑘𝑜𝑢𝑡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35" name="תיבת טקסט 34">
                  <a:extLst>
                    <a:ext uri="{FF2B5EF4-FFF2-40B4-BE49-F238E27FC236}">
                      <a16:creationId xmlns:a16="http://schemas.microsoft.com/office/drawing/2014/main" id="{99D831E5-0474-115E-45B8-7A0920E0D3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415" y="3209009"/>
                  <a:ext cx="1514816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E5E5A853-9CD7-441F-89DB-0CE925C1819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1699187" y="1950705"/>
            <a:ext cx="0" cy="4251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C09CCB09-6734-A353-814F-5EAD40DBC18F}"/>
              </a:ext>
            </a:extLst>
          </p:cNvPr>
          <p:cNvSpPr txBox="1"/>
          <p:nvPr/>
        </p:nvSpPr>
        <p:spPr>
          <a:xfrm>
            <a:off x="971290" y="1673706"/>
            <a:ext cx="1455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0" u="none" strike="noStrike" baseline="0" dirty="0">
                <a:latin typeface="SFRM1000"/>
              </a:rPr>
              <a:t>Feature Importance</a:t>
            </a:r>
            <a:endParaRPr lang="LID4096" sz="1600" b="1" dirty="0"/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C22A12F3-DC0A-9CEC-705C-0EECFC86471A}"/>
              </a:ext>
            </a:extLst>
          </p:cNvPr>
          <p:cNvSpPr txBox="1"/>
          <p:nvPr/>
        </p:nvSpPr>
        <p:spPr>
          <a:xfrm>
            <a:off x="446474" y="2247454"/>
            <a:ext cx="12552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0" u="none" strike="noStrike" baseline="0" dirty="0">
                <a:solidFill>
                  <a:srgbClr val="FF0000"/>
                </a:solidFill>
                <a:latin typeface="SFRM1000"/>
              </a:rPr>
              <a:t>Most important</a:t>
            </a:r>
            <a:endParaRPr lang="LID4096" sz="1600" b="1" dirty="0">
              <a:solidFill>
                <a:srgbClr val="FF0000"/>
              </a:solidFill>
            </a:endParaRP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954ABC11-349F-DDD8-2BA8-79C13FAF8E82}"/>
              </a:ext>
            </a:extLst>
          </p:cNvPr>
          <p:cNvSpPr txBox="1"/>
          <p:nvPr/>
        </p:nvSpPr>
        <p:spPr>
          <a:xfrm>
            <a:off x="494082" y="5993525"/>
            <a:ext cx="12051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0" u="none" strike="noStrike" baseline="0" dirty="0">
                <a:solidFill>
                  <a:srgbClr val="FF0000"/>
                </a:solidFill>
                <a:latin typeface="SFRM1000"/>
              </a:rPr>
              <a:t>Less important</a:t>
            </a:r>
            <a:endParaRPr lang="LID4096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555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5564D-F3A2-1841-AF50-018C66FD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chemeClr val="accent4"/>
                </a:solidFill>
              </a:rPr>
              <a:t>Feature Importance Analysis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Israel - Premier Tech - Training Peaks Data </a:t>
            </a:r>
            <a:endParaRPr lang="en-US" sz="2800" dirty="0">
              <a:solidFill>
                <a:schemeClr val="accent4"/>
              </a:solidFill>
            </a:endParaRPr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1D87090D-582A-BD18-2A06-E5C5C8DED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993" y="2395384"/>
            <a:ext cx="2438400" cy="1828800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358D59DC-A910-7575-672F-46920CDD5FB5}"/>
              </a:ext>
            </a:extLst>
          </p:cNvPr>
          <p:cNvSpPr txBox="1"/>
          <p:nvPr/>
        </p:nvSpPr>
        <p:spPr>
          <a:xfrm>
            <a:off x="2102827" y="1751295"/>
            <a:ext cx="1435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u="none" strike="noStrike" baseline="0" dirty="0">
                <a:latin typeface="SFRM1000"/>
              </a:rPr>
              <a:t>Model Based</a:t>
            </a:r>
            <a:endParaRPr lang="LID4096" dirty="0"/>
          </a:p>
        </p:txBody>
      </p: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D8B3C576-EF38-44D0-E1A3-071FEC09E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993" y="4623345"/>
            <a:ext cx="2438400" cy="1828800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0710ED6A-1A78-3CFE-B77C-48568840D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106" y="2395384"/>
            <a:ext cx="2438400" cy="1828800"/>
          </a:xfrm>
          <a:prstGeom prst="rect">
            <a:avLst/>
          </a:prstGeom>
        </p:spPr>
      </p:pic>
      <p:pic>
        <p:nvPicPr>
          <p:cNvPr id="39" name="תמונה 38">
            <a:extLst>
              <a:ext uri="{FF2B5EF4-FFF2-40B4-BE49-F238E27FC236}">
                <a16:creationId xmlns:a16="http://schemas.microsoft.com/office/drawing/2014/main" id="{E087F083-16D2-586A-BBEA-DE57E58E6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2419" y="4639277"/>
            <a:ext cx="2438400" cy="1828800"/>
          </a:xfrm>
          <a:prstGeom prst="rect">
            <a:avLst/>
          </a:prstGeom>
        </p:spPr>
      </p:pic>
      <p:pic>
        <p:nvPicPr>
          <p:cNvPr id="41" name="תמונה 40">
            <a:extLst>
              <a:ext uri="{FF2B5EF4-FFF2-40B4-BE49-F238E27FC236}">
                <a16:creationId xmlns:a16="http://schemas.microsoft.com/office/drawing/2014/main" id="{42FAC370-FE53-3093-D373-8DE43BCFC2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991" y="3429000"/>
            <a:ext cx="2438400" cy="1828800"/>
          </a:xfrm>
          <a:prstGeom prst="rect">
            <a:avLst/>
          </a:prstGeom>
        </p:spPr>
      </p:pic>
      <p:cxnSp>
        <p:nvCxnSpPr>
          <p:cNvPr id="43" name="מחבר ישר 42">
            <a:extLst>
              <a:ext uri="{FF2B5EF4-FFF2-40B4-BE49-F238E27FC236}">
                <a16:creationId xmlns:a16="http://schemas.microsoft.com/office/drawing/2014/main" id="{3D6BB427-D210-8CD6-6D60-2F586EEFC809}"/>
              </a:ext>
            </a:extLst>
          </p:cNvPr>
          <p:cNvCxnSpPr>
            <a:cxnSpLocks/>
          </p:cNvCxnSpPr>
          <p:nvPr/>
        </p:nvCxnSpPr>
        <p:spPr>
          <a:xfrm>
            <a:off x="4483866" y="1742933"/>
            <a:ext cx="0" cy="47251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תיבת טקסט 46">
            <a:extLst>
              <a:ext uri="{FF2B5EF4-FFF2-40B4-BE49-F238E27FC236}">
                <a16:creationId xmlns:a16="http://schemas.microsoft.com/office/drawing/2014/main" id="{4204D2D0-26E6-4978-173A-F62C21066AF3}"/>
              </a:ext>
            </a:extLst>
          </p:cNvPr>
          <p:cNvSpPr txBox="1"/>
          <p:nvPr/>
        </p:nvSpPr>
        <p:spPr>
          <a:xfrm>
            <a:off x="6667620" y="1690688"/>
            <a:ext cx="1285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u="none" strike="noStrike" baseline="0" dirty="0">
                <a:latin typeface="SFRM1000"/>
              </a:rPr>
              <a:t>Data Driven</a:t>
            </a:r>
            <a:endParaRPr lang="LID4096" dirty="0"/>
          </a:p>
        </p:txBody>
      </p:sp>
      <p:sp>
        <p:nvSpPr>
          <p:cNvPr id="48" name="תיבת טקסט 47">
            <a:extLst>
              <a:ext uri="{FF2B5EF4-FFF2-40B4-BE49-F238E27FC236}">
                <a16:creationId xmlns:a16="http://schemas.microsoft.com/office/drawing/2014/main" id="{BB5D493A-C832-C0D5-9AF6-AF4FF7F66C6B}"/>
              </a:ext>
            </a:extLst>
          </p:cNvPr>
          <p:cNvSpPr txBox="1"/>
          <p:nvPr/>
        </p:nvSpPr>
        <p:spPr>
          <a:xfrm>
            <a:off x="5159566" y="6452145"/>
            <a:ext cx="18728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0" u="none" strike="noStrike" baseline="0" dirty="0">
                <a:latin typeface="SFRM1000"/>
              </a:rPr>
              <a:t>Information Gain</a:t>
            </a:r>
            <a:endParaRPr lang="LID4096" sz="1600" dirty="0"/>
          </a:p>
        </p:txBody>
      </p:sp>
      <p:sp>
        <p:nvSpPr>
          <p:cNvPr id="49" name="תיבת טקסט 48">
            <a:extLst>
              <a:ext uri="{FF2B5EF4-FFF2-40B4-BE49-F238E27FC236}">
                <a16:creationId xmlns:a16="http://schemas.microsoft.com/office/drawing/2014/main" id="{0830BB0E-FF2B-C38A-53F9-B76995C49DEA}"/>
              </a:ext>
            </a:extLst>
          </p:cNvPr>
          <p:cNvSpPr txBox="1"/>
          <p:nvPr/>
        </p:nvSpPr>
        <p:spPr>
          <a:xfrm>
            <a:off x="7961524" y="5220024"/>
            <a:ext cx="18728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0" u="none" strike="noStrike" baseline="0" dirty="0">
                <a:latin typeface="SFRM1000"/>
              </a:rPr>
              <a:t>Chi Square</a:t>
            </a:r>
            <a:endParaRPr lang="LID4096" sz="1600" dirty="0"/>
          </a:p>
        </p:txBody>
      </p:sp>
      <p:sp>
        <p:nvSpPr>
          <p:cNvPr id="50" name="תיבת טקסט 49">
            <a:extLst>
              <a:ext uri="{FF2B5EF4-FFF2-40B4-BE49-F238E27FC236}">
                <a16:creationId xmlns:a16="http://schemas.microsoft.com/office/drawing/2014/main" id="{FDD6DA12-A3FE-9E65-0A22-A630C95D0331}"/>
              </a:ext>
            </a:extLst>
          </p:cNvPr>
          <p:cNvSpPr txBox="1"/>
          <p:nvPr/>
        </p:nvSpPr>
        <p:spPr>
          <a:xfrm>
            <a:off x="5621011" y="4174123"/>
            <a:ext cx="11737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0" u="none" strike="noStrike" baseline="0" dirty="0">
                <a:latin typeface="SFRM1000"/>
              </a:rPr>
              <a:t>Relief</a:t>
            </a:r>
            <a:endParaRPr lang="LID4096" sz="1600" dirty="0"/>
          </a:p>
        </p:txBody>
      </p:sp>
      <p:sp>
        <p:nvSpPr>
          <p:cNvPr id="51" name="תיבת טקסט 50">
            <a:extLst>
              <a:ext uri="{FF2B5EF4-FFF2-40B4-BE49-F238E27FC236}">
                <a16:creationId xmlns:a16="http://schemas.microsoft.com/office/drawing/2014/main" id="{7CEF215F-D464-B71B-B679-9330FC39B8D6}"/>
              </a:ext>
            </a:extLst>
          </p:cNvPr>
          <p:cNvSpPr txBox="1"/>
          <p:nvPr/>
        </p:nvSpPr>
        <p:spPr>
          <a:xfrm>
            <a:off x="2471720" y="6407272"/>
            <a:ext cx="6981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0" u="none" strike="noStrike" baseline="0" dirty="0" err="1">
                <a:latin typeface="SFRM1000"/>
              </a:rPr>
              <a:t>Shap</a:t>
            </a:r>
            <a:endParaRPr lang="LID4096" sz="1600" dirty="0"/>
          </a:p>
        </p:txBody>
      </p:sp>
      <p:sp>
        <p:nvSpPr>
          <p:cNvPr id="52" name="תיבת טקסט 51">
            <a:extLst>
              <a:ext uri="{FF2B5EF4-FFF2-40B4-BE49-F238E27FC236}">
                <a16:creationId xmlns:a16="http://schemas.microsoft.com/office/drawing/2014/main" id="{6ECA1303-4E87-5BCD-7FE3-8D89368C8E08}"/>
              </a:ext>
            </a:extLst>
          </p:cNvPr>
          <p:cNvSpPr txBox="1"/>
          <p:nvPr/>
        </p:nvSpPr>
        <p:spPr>
          <a:xfrm>
            <a:off x="2250702" y="4160387"/>
            <a:ext cx="11737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0" u="none" strike="noStrike" baseline="0" dirty="0" err="1">
                <a:latin typeface="SFRM1000"/>
              </a:rPr>
              <a:t>CatBoost</a:t>
            </a:r>
            <a:endParaRPr lang="LID4096" sz="1600" dirty="0"/>
          </a:p>
        </p:txBody>
      </p:sp>
      <p:grpSp>
        <p:nvGrpSpPr>
          <p:cNvPr id="53" name="קבוצה 52">
            <a:extLst>
              <a:ext uri="{FF2B5EF4-FFF2-40B4-BE49-F238E27FC236}">
                <a16:creationId xmlns:a16="http://schemas.microsoft.com/office/drawing/2014/main" id="{EF1B0501-4DC0-FE4E-0FD5-0B997FB8F97F}"/>
              </a:ext>
            </a:extLst>
          </p:cNvPr>
          <p:cNvGrpSpPr/>
          <p:nvPr/>
        </p:nvGrpSpPr>
        <p:grpSpPr>
          <a:xfrm>
            <a:off x="10264067" y="170389"/>
            <a:ext cx="1799177" cy="1644235"/>
            <a:chOff x="324655" y="1872551"/>
            <a:chExt cx="1799177" cy="1644235"/>
          </a:xfrm>
        </p:grpSpPr>
        <p:sp>
          <p:nvSpPr>
            <p:cNvPr id="54" name="מלבן 53">
              <a:extLst>
                <a:ext uri="{FF2B5EF4-FFF2-40B4-BE49-F238E27FC236}">
                  <a16:creationId xmlns:a16="http://schemas.microsoft.com/office/drawing/2014/main" id="{507C2832-CE01-4580-C057-38490A6DAEA1}"/>
                </a:ext>
              </a:extLst>
            </p:cNvPr>
            <p:cNvSpPr/>
            <p:nvPr/>
          </p:nvSpPr>
          <p:spPr>
            <a:xfrm>
              <a:off x="391097" y="2396165"/>
              <a:ext cx="231354" cy="231354"/>
            </a:xfrm>
            <a:prstGeom prst="rect">
              <a:avLst/>
            </a:prstGeom>
            <a:solidFill>
              <a:srgbClr val="F39C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5" name="מלבן 54">
              <a:extLst>
                <a:ext uri="{FF2B5EF4-FFF2-40B4-BE49-F238E27FC236}">
                  <a16:creationId xmlns:a16="http://schemas.microsoft.com/office/drawing/2014/main" id="{470A612E-C2E7-5B1F-0285-6C81C24ACB7C}"/>
                </a:ext>
              </a:extLst>
            </p:cNvPr>
            <p:cNvSpPr/>
            <p:nvPr/>
          </p:nvSpPr>
          <p:spPr>
            <a:xfrm>
              <a:off x="391097" y="2821693"/>
              <a:ext cx="231354" cy="231354"/>
            </a:xfrm>
            <a:prstGeom prst="rect">
              <a:avLst/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6" name="מלבן 55">
              <a:extLst>
                <a:ext uri="{FF2B5EF4-FFF2-40B4-BE49-F238E27FC236}">
                  <a16:creationId xmlns:a16="http://schemas.microsoft.com/office/drawing/2014/main" id="{402ADCD2-C7B1-594D-5DE7-2CC0E10E1FD5}"/>
                </a:ext>
              </a:extLst>
            </p:cNvPr>
            <p:cNvSpPr/>
            <p:nvPr/>
          </p:nvSpPr>
          <p:spPr>
            <a:xfrm>
              <a:off x="391097" y="3247221"/>
              <a:ext cx="231354" cy="231354"/>
            </a:xfrm>
            <a:prstGeom prst="rect">
              <a:avLst/>
            </a:prstGeom>
            <a:solidFill>
              <a:srgbClr val="7EB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תיבת טקסט 56">
                  <a:extLst>
                    <a:ext uri="{FF2B5EF4-FFF2-40B4-BE49-F238E27FC236}">
                      <a16:creationId xmlns:a16="http://schemas.microsoft.com/office/drawing/2014/main" id="{1EAE0171-8E5B-9932-8ED5-E24CD2985061}"/>
                    </a:ext>
                  </a:extLst>
                </p:cNvPr>
                <p:cNvSpPr txBox="1"/>
                <p:nvPr/>
              </p:nvSpPr>
              <p:spPr>
                <a:xfrm>
                  <a:off x="605928" y="2362510"/>
                  <a:ext cx="151790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𝐶𝑦𝑐𝑙𝑖𝑠𝑡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57" name="תיבת טקסט 56">
                  <a:extLst>
                    <a:ext uri="{FF2B5EF4-FFF2-40B4-BE49-F238E27FC236}">
                      <a16:creationId xmlns:a16="http://schemas.microsoft.com/office/drawing/2014/main" id="{1EAE0171-8E5B-9932-8ED5-E24CD2985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928" y="2362510"/>
                  <a:ext cx="1517904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תיבת טקסט 57">
                  <a:extLst>
                    <a:ext uri="{FF2B5EF4-FFF2-40B4-BE49-F238E27FC236}">
                      <a16:creationId xmlns:a16="http://schemas.microsoft.com/office/drawing/2014/main" id="{EA52EBC6-3DF3-2BD5-B107-69F972BE166F}"/>
                    </a:ext>
                  </a:extLst>
                </p:cNvPr>
                <p:cNvSpPr txBox="1"/>
                <p:nvPr/>
              </p:nvSpPr>
              <p:spPr>
                <a:xfrm>
                  <a:off x="600420" y="2783481"/>
                  <a:ext cx="151790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𝑅𝑎𝑐𝑒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58" name="תיבת טקסט 57">
                  <a:extLst>
                    <a:ext uri="{FF2B5EF4-FFF2-40B4-BE49-F238E27FC236}">
                      <a16:creationId xmlns:a16="http://schemas.microsoft.com/office/drawing/2014/main" id="{EA52EBC6-3DF3-2BD5-B107-69F972BE16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420" y="2783481"/>
                  <a:ext cx="1517904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תיבת טקסט 58">
              <a:extLst>
                <a:ext uri="{FF2B5EF4-FFF2-40B4-BE49-F238E27FC236}">
                  <a16:creationId xmlns:a16="http://schemas.microsoft.com/office/drawing/2014/main" id="{F0AED941-DAF7-736B-3B08-6967BFB9617B}"/>
                </a:ext>
              </a:extLst>
            </p:cNvPr>
            <p:cNvSpPr txBox="1"/>
            <p:nvPr/>
          </p:nvSpPr>
          <p:spPr>
            <a:xfrm>
              <a:off x="324655" y="1872551"/>
              <a:ext cx="157862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0" u="none" strike="noStrike" baseline="0" dirty="0">
                  <a:latin typeface="SFRM1000"/>
                </a:rPr>
                <a:t>Feature Group:</a:t>
              </a:r>
              <a:endParaRPr lang="LID4096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תיבת טקסט 59">
                  <a:extLst>
                    <a:ext uri="{FF2B5EF4-FFF2-40B4-BE49-F238E27FC236}">
                      <a16:creationId xmlns:a16="http://schemas.microsoft.com/office/drawing/2014/main" id="{90400114-477A-6504-3A24-5199D98B5DB3}"/>
                    </a:ext>
                  </a:extLst>
                </p:cNvPr>
                <p:cNvSpPr txBox="1"/>
                <p:nvPr/>
              </p:nvSpPr>
              <p:spPr>
                <a:xfrm>
                  <a:off x="584415" y="3209009"/>
                  <a:ext cx="151481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𝑆𝑢𝑚𝑊𝑜𝑟𝑘𝑜𝑢𝑡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60" name="תיבת טקסט 59">
                  <a:extLst>
                    <a:ext uri="{FF2B5EF4-FFF2-40B4-BE49-F238E27FC236}">
                      <a16:creationId xmlns:a16="http://schemas.microsoft.com/office/drawing/2014/main" id="{90400114-477A-6504-3A24-5199D98B5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415" y="3209009"/>
                  <a:ext cx="1514816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55755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תמונה 25">
            <a:extLst>
              <a:ext uri="{FF2B5EF4-FFF2-40B4-BE49-F238E27FC236}">
                <a16:creationId xmlns:a16="http://schemas.microsoft.com/office/drawing/2014/main" id="{89C41811-2A49-B58B-5946-05A257295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592" y="2376560"/>
            <a:ext cx="3048000" cy="2286000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67A55191-46C1-D1AB-02CE-5B2D08C7CD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9"/>
          <a:stretch/>
        </p:blipFill>
        <p:spPr>
          <a:xfrm>
            <a:off x="6118037" y="2376560"/>
            <a:ext cx="2904775" cy="2286000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8BE7691F-6BC4-8E10-31BB-FEC7267C8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5964" y="2375242"/>
            <a:ext cx="3048000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45564D-F3A2-1841-AF50-018C66FD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chemeClr val="accent4"/>
                </a:solidFill>
              </a:rPr>
              <a:t>Feature Importance Analysis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Relief – STRAVA Data 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9C12F867-020B-7622-FD0F-5AA7F3D3087F}"/>
              </a:ext>
            </a:extLst>
          </p:cNvPr>
          <p:cNvSpPr txBox="1"/>
          <p:nvPr/>
        </p:nvSpPr>
        <p:spPr>
          <a:xfrm>
            <a:off x="892525" y="4713181"/>
            <a:ext cx="2058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AG2R Citroën Team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5A05DB1-5983-3A68-686E-FFA3DE34A1B5}"/>
              </a:ext>
            </a:extLst>
          </p:cNvPr>
          <p:cNvSpPr txBox="1"/>
          <p:nvPr/>
        </p:nvSpPr>
        <p:spPr>
          <a:xfrm>
            <a:off x="3915024" y="4662560"/>
            <a:ext cx="2270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Israel - Premier Tech</a:t>
            </a:r>
            <a:endParaRPr lang="LID4096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E85017D-28B5-402B-0794-95EA7C35908B}"/>
              </a:ext>
            </a:extLst>
          </p:cNvPr>
          <p:cNvSpPr txBox="1"/>
          <p:nvPr/>
        </p:nvSpPr>
        <p:spPr>
          <a:xfrm>
            <a:off x="7041282" y="4662560"/>
            <a:ext cx="2270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Groupama - FDJ</a:t>
            </a:r>
            <a:endParaRPr lang="LID4096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66C017A-BA9D-4E87-5E13-29873A4BE551}"/>
              </a:ext>
            </a:extLst>
          </p:cNvPr>
          <p:cNvSpPr txBox="1"/>
          <p:nvPr/>
        </p:nvSpPr>
        <p:spPr>
          <a:xfrm>
            <a:off x="10111799" y="4661242"/>
            <a:ext cx="1498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Jumbo-Visma</a:t>
            </a:r>
            <a:endParaRPr lang="LID4096" dirty="0"/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04889717-E9E9-5E00-2B1E-E0D708A62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7" y="2375242"/>
            <a:ext cx="3048000" cy="2286000"/>
          </a:xfrm>
          <a:prstGeom prst="rect">
            <a:avLst/>
          </a:prstGeom>
        </p:spPr>
      </p:pic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A233D8C8-7E22-B517-39A1-CCFF1D96940E}"/>
              </a:ext>
            </a:extLst>
          </p:cNvPr>
          <p:cNvGrpSpPr/>
          <p:nvPr/>
        </p:nvGrpSpPr>
        <p:grpSpPr>
          <a:xfrm>
            <a:off x="10264067" y="170389"/>
            <a:ext cx="1799177" cy="1644235"/>
            <a:chOff x="324655" y="1872551"/>
            <a:chExt cx="1799177" cy="1644235"/>
          </a:xfrm>
        </p:grpSpPr>
        <p:sp>
          <p:nvSpPr>
            <p:cNvPr id="16" name="מלבן 15">
              <a:extLst>
                <a:ext uri="{FF2B5EF4-FFF2-40B4-BE49-F238E27FC236}">
                  <a16:creationId xmlns:a16="http://schemas.microsoft.com/office/drawing/2014/main" id="{98F27A56-7822-9D1C-3FF7-ADF9B1DC6D80}"/>
                </a:ext>
              </a:extLst>
            </p:cNvPr>
            <p:cNvSpPr/>
            <p:nvPr/>
          </p:nvSpPr>
          <p:spPr>
            <a:xfrm>
              <a:off x="391097" y="2396165"/>
              <a:ext cx="231354" cy="231354"/>
            </a:xfrm>
            <a:prstGeom prst="rect">
              <a:avLst/>
            </a:prstGeom>
            <a:solidFill>
              <a:srgbClr val="F39C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7" name="מלבן 16">
              <a:extLst>
                <a:ext uri="{FF2B5EF4-FFF2-40B4-BE49-F238E27FC236}">
                  <a16:creationId xmlns:a16="http://schemas.microsoft.com/office/drawing/2014/main" id="{93EDBDDA-7F1B-AD78-15C8-188A86C01759}"/>
                </a:ext>
              </a:extLst>
            </p:cNvPr>
            <p:cNvSpPr/>
            <p:nvPr/>
          </p:nvSpPr>
          <p:spPr>
            <a:xfrm>
              <a:off x="391097" y="2821693"/>
              <a:ext cx="231354" cy="231354"/>
            </a:xfrm>
            <a:prstGeom prst="rect">
              <a:avLst/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" name="מלבן 17">
              <a:extLst>
                <a:ext uri="{FF2B5EF4-FFF2-40B4-BE49-F238E27FC236}">
                  <a16:creationId xmlns:a16="http://schemas.microsoft.com/office/drawing/2014/main" id="{50866AB4-BB3B-A982-8ECC-1F1F4104C80A}"/>
                </a:ext>
              </a:extLst>
            </p:cNvPr>
            <p:cNvSpPr/>
            <p:nvPr/>
          </p:nvSpPr>
          <p:spPr>
            <a:xfrm>
              <a:off x="391097" y="3247221"/>
              <a:ext cx="231354" cy="231354"/>
            </a:xfrm>
            <a:prstGeom prst="rect">
              <a:avLst/>
            </a:prstGeom>
            <a:solidFill>
              <a:srgbClr val="7EB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תיבת טקסט 18">
                  <a:extLst>
                    <a:ext uri="{FF2B5EF4-FFF2-40B4-BE49-F238E27FC236}">
                      <a16:creationId xmlns:a16="http://schemas.microsoft.com/office/drawing/2014/main" id="{0620DA14-37B7-594E-5F47-7E3DB51AD961}"/>
                    </a:ext>
                  </a:extLst>
                </p:cNvPr>
                <p:cNvSpPr txBox="1"/>
                <p:nvPr/>
              </p:nvSpPr>
              <p:spPr>
                <a:xfrm>
                  <a:off x="605928" y="2362510"/>
                  <a:ext cx="151790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𝐶𝑦𝑐𝑙𝑖𝑠𝑡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19" name="תיבת טקסט 18">
                  <a:extLst>
                    <a:ext uri="{FF2B5EF4-FFF2-40B4-BE49-F238E27FC236}">
                      <a16:creationId xmlns:a16="http://schemas.microsoft.com/office/drawing/2014/main" id="{0620DA14-37B7-594E-5F47-7E3DB51AD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928" y="2362510"/>
                  <a:ext cx="1517904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תיבת טקסט 19">
                  <a:extLst>
                    <a:ext uri="{FF2B5EF4-FFF2-40B4-BE49-F238E27FC236}">
                      <a16:creationId xmlns:a16="http://schemas.microsoft.com/office/drawing/2014/main" id="{5824687E-2C3F-8199-4BCF-9E31068FF3DC}"/>
                    </a:ext>
                  </a:extLst>
                </p:cNvPr>
                <p:cNvSpPr txBox="1"/>
                <p:nvPr/>
              </p:nvSpPr>
              <p:spPr>
                <a:xfrm>
                  <a:off x="600420" y="2783481"/>
                  <a:ext cx="151790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𝑅𝑎𝑐𝑒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20" name="תיבת טקסט 19">
                  <a:extLst>
                    <a:ext uri="{FF2B5EF4-FFF2-40B4-BE49-F238E27FC236}">
                      <a16:creationId xmlns:a16="http://schemas.microsoft.com/office/drawing/2014/main" id="{5824687E-2C3F-8199-4BCF-9E31068FF3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420" y="2783481"/>
                  <a:ext cx="1517904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תיבת טקסט 20">
              <a:extLst>
                <a:ext uri="{FF2B5EF4-FFF2-40B4-BE49-F238E27FC236}">
                  <a16:creationId xmlns:a16="http://schemas.microsoft.com/office/drawing/2014/main" id="{40D876BE-0E70-76B6-EFFE-CC7992031EA5}"/>
                </a:ext>
              </a:extLst>
            </p:cNvPr>
            <p:cNvSpPr txBox="1"/>
            <p:nvPr/>
          </p:nvSpPr>
          <p:spPr>
            <a:xfrm>
              <a:off x="324655" y="1872551"/>
              <a:ext cx="157862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0" u="none" strike="noStrike" baseline="0" dirty="0">
                  <a:latin typeface="SFRM1000"/>
                </a:rPr>
                <a:t>Feature Group:</a:t>
              </a:r>
              <a:endParaRPr lang="LID4096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תיבת טקסט 21">
                  <a:extLst>
                    <a:ext uri="{FF2B5EF4-FFF2-40B4-BE49-F238E27FC236}">
                      <a16:creationId xmlns:a16="http://schemas.microsoft.com/office/drawing/2014/main" id="{4D521861-0C65-7B45-6256-D51B9F00F384}"/>
                    </a:ext>
                  </a:extLst>
                </p:cNvPr>
                <p:cNvSpPr txBox="1"/>
                <p:nvPr/>
              </p:nvSpPr>
              <p:spPr>
                <a:xfrm>
                  <a:off x="584415" y="3209009"/>
                  <a:ext cx="151481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𝑆𝑢𝑚𝑊𝑜𝑟𝑘𝑜𝑢𝑡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22" name="תיבת טקסט 21">
                  <a:extLst>
                    <a:ext uri="{FF2B5EF4-FFF2-40B4-BE49-F238E27FC236}">
                      <a16:creationId xmlns:a16="http://schemas.microsoft.com/office/drawing/2014/main" id="{4D521861-0C65-7B45-6256-D51B9F00F3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415" y="3209009"/>
                  <a:ext cx="1514816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99685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F7438-DCBC-A540-8E51-9CD838843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>
                <a:solidFill>
                  <a:schemeClr val="accent4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03EF7-76B0-F84F-A975-7430E146E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en-US" sz="2000" dirty="0" err="1">
                <a:solidFill>
                  <a:schemeClr val="accent2"/>
                </a:solidFill>
              </a:rPr>
              <a:t>RaceFit</a:t>
            </a:r>
            <a:r>
              <a:rPr lang="en-US" sz="2000" dirty="0"/>
              <a:t>, a classification based ranking to model coaches’ cyclists allocation to races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Evaluation on multiple cycling teams seem to perform similarly. The use of </a:t>
            </a:r>
            <a:r>
              <a:rPr lang="en-US" sz="2000" dirty="0">
                <a:solidFill>
                  <a:schemeClr val="accent2"/>
                </a:solidFill>
              </a:rPr>
              <a:t>imputation</a:t>
            </a:r>
            <a:r>
              <a:rPr lang="en-US" sz="2000" dirty="0"/>
              <a:t> and the </a:t>
            </a:r>
            <a:r>
              <a:rPr lang="en-US" sz="2000" dirty="0" err="1">
                <a:solidFill>
                  <a:schemeClr val="accent2"/>
                </a:solidFill>
              </a:rPr>
              <a:t>CatBoost</a:t>
            </a:r>
            <a:r>
              <a:rPr lang="en-US" sz="2000" dirty="0"/>
              <a:t> performed best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Feature Importance: data driven rankers show that the ‘workouts summary’ properties are more important, while in the model based it’s the cyclists and races properties are more influential</a:t>
            </a:r>
          </a:p>
          <a:p>
            <a:pPr>
              <a:lnSpc>
                <a:spcPct val="200000"/>
              </a:lnSpc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3566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FEE6C-057E-2648-BF6C-9D4C4A1A6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chemeClr val="accent4"/>
                </a:solidFill>
                <a:ea typeface="ＭＳ Ｐゴシック" charset="-128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5000D-F33E-684D-9282-7798F774D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  <a:defRPr/>
            </a:pPr>
            <a:endParaRPr lang="en-US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/>
              <a:t>M.Sc. Maor Sagi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/>
              <a:t>Complex Data Analytics Lab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/>
              <a:t>Software and Information Systems Engineering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/>
              <a:t>Ben-Gurion University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/>
              <a:t>Israel</a:t>
            </a:r>
          </a:p>
          <a:p>
            <a:pPr marL="0" indent="0" algn="ctr">
              <a:spcBef>
                <a:spcPts val="0"/>
              </a:spcBef>
              <a:buNone/>
              <a:defRPr/>
            </a:pPr>
            <a:endParaRPr lang="en-US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u="sng" dirty="0">
                <a:solidFill>
                  <a:schemeClr val="accent2"/>
                </a:solidFill>
              </a:rPr>
              <a:t>maos@bgu.ac.il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97DFA-C262-ED40-A821-4762433B6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527" y="5072663"/>
            <a:ext cx="4432673" cy="142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25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49C7506C-3784-A6CD-C8B3-17FF50045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609" y="2377534"/>
            <a:ext cx="3048000" cy="2286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936C892D-7B79-A988-BF03-47AF60759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813" y="2380488"/>
            <a:ext cx="3048000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45564D-F3A2-1841-AF50-018C66FD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chemeClr val="accent4"/>
                </a:solidFill>
              </a:rPr>
              <a:t>Feature Importance Analysis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Information Gain – STRAVA Data 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9C12F867-020B-7622-FD0F-5AA7F3D3087F}"/>
              </a:ext>
            </a:extLst>
          </p:cNvPr>
          <p:cNvSpPr txBox="1"/>
          <p:nvPr/>
        </p:nvSpPr>
        <p:spPr>
          <a:xfrm>
            <a:off x="892525" y="4713181"/>
            <a:ext cx="2058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AG2R Citroën Team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5A05DB1-5983-3A68-686E-FFA3DE34A1B5}"/>
              </a:ext>
            </a:extLst>
          </p:cNvPr>
          <p:cNvSpPr txBox="1"/>
          <p:nvPr/>
        </p:nvSpPr>
        <p:spPr>
          <a:xfrm>
            <a:off x="3915024" y="4662560"/>
            <a:ext cx="2270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Israel - Premier Tech</a:t>
            </a:r>
            <a:endParaRPr lang="LID4096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E85017D-28B5-402B-0794-95EA7C35908B}"/>
              </a:ext>
            </a:extLst>
          </p:cNvPr>
          <p:cNvSpPr txBox="1"/>
          <p:nvPr/>
        </p:nvSpPr>
        <p:spPr>
          <a:xfrm>
            <a:off x="7041282" y="4662560"/>
            <a:ext cx="2270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Groupama - FDJ</a:t>
            </a:r>
            <a:endParaRPr lang="LID4096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66C017A-BA9D-4E87-5E13-29873A4BE551}"/>
              </a:ext>
            </a:extLst>
          </p:cNvPr>
          <p:cNvSpPr txBox="1"/>
          <p:nvPr/>
        </p:nvSpPr>
        <p:spPr>
          <a:xfrm>
            <a:off x="10111799" y="4661242"/>
            <a:ext cx="1498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Jumbo-Visma</a:t>
            </a:r>
            <a:endParaRPr lang="LID4096" dirty="0"/>
          </a:p>
        </p:txBody>
      </p: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A233D8C8-7E22-B517-39A1-CCFF1D96940E}"/>
              </a:ext>
            </a:extLst>
          </p:cNvPr>
          <p:cNvGrpSpPr/>
          <p:nvPr/>
        </p:nvGrpSpPr>
        <p:grpSpPr>
          <a:xfrm>
            <a:off x="10264067" y="170389"/>
            <a:ext cx="1799177" cy="1644235"/>
            <a:chOff x="324655" y="1872551"/>
            <a:chExt cx="1799177" cy="1644235"/>
          </a:xfrm>
        </p:grpSpPr>
        <p:sp>
          <p:nvSpPr>
            <p:cNvPr id="16" name="מלבן 15">
              <a:extLst>
                <a:ext uri="{FF2B5EF4-FFF2-40B4-BE49-F238E27FC236}">
                  <a16:creationId xmlns:a16="http://schemas.microsoft.com/office/drawing/2014/main" id="{98F27A56-7822-9D1C-3FF7-ADF9B1DC6D80}"/>
                </a:ext>
              </a:extLst>
            </p:cNvPr>
            <p:cNvSpPr/>
            <p:nvPr/>
          </p:nvSpPr>
          <p:spPr>
            <a:xfrm>
              <a:off x="391097" y="2396165"/>
              <a:ext cx="231354" cy="231354"/>
            </a:xfrm>
            <a:prstGeom prst="rect">
              <a:avLst/>
            </a:prstGeom>
            <a:solidFill>
              <a:srgbClr val="F39C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7" name="מלבן 16">
              <a:extLst>
                <a:ext uri="{FF2B5EF4-FFF2-40B4-BE49-F238E27FC236}">
                  <a16:creationId xmlns:a16="http://schemas.microsoft.com/office/drawing/2014/main" id="{93EDBDDA-7F1B-AD78-15C8-188A86C01759}"/>
                </a:ext>
              </a:extLst>
            </p:cNvPr>
            <p:cNvSpPr/>
            <p:nvPr/>
          </p:nvSpPr>
          <p:spPr>
            <a:xfrm>
              <a:off x="391097" y="2821693"/>
              <a:ext cx="231354" cy="231354"/>
            </a:xfrm>
            <a:prstGeom prst="rect">
              <a:avLst/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" name="מלבן 17">
              <a:extLst>
                <a:ext uri="{FF2B5EF4-FFF2-40B4-BE49-F238E27FC236}">
                  <a16:creationId xmlns:a16="http://schemas.microsoft.com/office/drawing/2014/main" id="{50866AB4-BB3B-A982-8ECC-1F1F4104C80A}"/>
                </a:ext>
              </a:extLst>
            </p:cNvPr>
            <p:cNvSpPr/>
            <p:nvPr/>
          </p:nvSpPr>
          <p:spPr>
            <a:xfrm>
              <a:off x="391097" y="3247221"/>
              <a:ext cx="231354" cy="231354"/>
            </a:xfrm>
            <a:prstGeom prst="rect">
              <a:avLst/>
            </a:prstGeom>
            <a:solidFill>
              <a:srgbClr val="7EB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תיבת טקסט 18">
                  <a:extLst>
                    <a:ext uri="{FF2B5EF4-FFF2-40B4-BE49-F238E27FC236}">
                      <a16:creationId xmlns:a16="http://schemas.microsoft.com/office/drawing/2014/main" id="{0620DA14-37B7-594E-5F47-7E3DB51AD961}"/>
                    </a:ext>
                  </a:extLst>
                </p:cNvPr>
                <p:cNvSpPr txBox="1"/>
                <p:nvPr/>
              </p:nvSpPr>
              <p:spPr>
                <a:xfrm>
                  <a:off x="605928" y="2362510"/>
                  <a:ext cx="151790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𝐶𝑦𝑐𝑙𝑖𝑠𝑡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19" name="תיבת טקסט 18">
                  <a:extLst>
                    <a:ext uri="{FF2B5EF4-FFF2-40B4-BE49-F238E27FC236}">
                      <a16:creationId xmlns:a16="http://schemas.microsoft.com/office/drawing/2014/main" id="{0620DA14-37B7-594E-5F47-7E3DB51AD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928" y="2362510"/>
                  <a:ext cx="1517904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תיבת טקסט 19">
                  <a:extLst>
                    <a:ext uri="{FF2B5EF4-FFF2-40B4-BE49-F238E27FC236}">
                      <a16:creationId xmlns:a16="http://schemas.microsoft.com/office/drawing/2014/main" id="{5824687E-2C3F-8199-4BCF-9E31068FF3DC}"/>
                    </a:ext>
                  </a:extLst>
                </p:cNvPr>
                <p:cNvSpPr txBox="1"/>
                <p:nvPr/>
              </p:nvSpPr>
              <p:spPr>
                <a:xfrm>
                  <a:off x="600420" y="2783481"/>
                  <a:ext cx="151790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𝑅𝑎𝑐𝑒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20" name="תיבת טקסט 19">
                  <a:extLst>
                    <a:ext uri="{FF2B5EF4-FFF2-40B4-BE49-F238E27FC236}">
                      <a16:creationId xmlns:a16="http://schemas.microsoft.com/office/drawing/2014/main" id="{5824687E-2C3F-8199-4BCF-9E31068FF3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420" y="2783481"/>
                  <a:ext cx="1517904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תיבת טקסט 20">
              <a:extLst>
                <a:ext uri="{FF2B5EF4-FFF2-40B4-BE49-F238E27FC236}">
                  <a16:creationId xmlns:a16="http://schemas.microsoft.com/office/drawing/2014/main" id="{40D876BE-0E70-76B6-EFFE-CC7992031EA5}"/>
                </a:ext>
              </a:extLst>
            </p:cNvPr>
            <p:cNvSpPr txBox="1"/>
            <p:nvPr/>
          </p:nvSpPr>
          <p:spPr>
            <a:xfrm>
              <a:off x="324655" y="1872551"/>
              <a:ext cx="157862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0" u="none" strike="noStrike" baseline="0" dirty="0">
                  <a:latin typeface="SFRM1000"/>
                </a:rPr>
                <a:t>Feature Group:</a:t>
              </a:r>
              <a:endParaRPr lang="LID4096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תיבת טקסט 21">
                  <a:extLst>
                    <a:ext uri="{FF2B5EF4-FFF2-40B4-BE49-F238E27FC236}">
                      <a16:creationId xmlns:a16="http://schemas.microsoft.com/office/drawing/2014/main" id="{4D521861-0C65-7B45-6256-D51B9F00F384}"/>
                    </a:ext>
                  </a:extLst>
                </p:cNvPr>
                <p:cNvSpPr txBox="1"/>
                <p:nvPr/>
              </p:nvSpPr>
              <p:spPr>
                <a:xfrm>
                  <a:off x="584415" y="3209009"/>
                  <a:ext cx="151481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𝑆𝑢𝑚𝑊𝑜𝑟𝑘𝑜𝑢𝑡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22" name="תיבת טקסט 21">
                  <a:extLst>
                    <a:ext uri="{FF2B5EF4-FFF2-40B4-BE49-F238E27FC236}">
                      <a16:creationId xmlns:a16="http://schemas.microsoft.com/office/drawing/2014/main" id="{4D521861-0C65-7B45-6256-D51B9F00F3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415" y="3209009"/>
                  <a:ext cx="1514816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9BDF6CAE-4D99-53C3-68E2-2D21DAD618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2491" y="2381184"/>
            <a:ext cx="3048000" cy="22860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65A5AA7B-7D8D-3669-7B35-4918D530BC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46" y="2381182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88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5564D-F3A2-1841-AF50-018C66FD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chemeClr val="accent4"/>
                </a:solidFill>
              </a:rPr>
              <a:t>Feature Importance Analysis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Chi Square – STRAVA Data 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9C12F867-020B-7622-FD0F-5AA7F3D3087F}"/>
              </a:ext>
            </a:extLst>
          </p:cNvPr>
          <p:cNvSpPr txBox="1"/>
          <p:nvPr/>
        </p:nvSpPr>
        <p:spPr>
          <a:xfrm>
            <a:off x="892525" y="4713181"/>
            <a:ext cx="2058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AG2R Citroën Team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5A05DB1-5983-3A68-686E-FFA3DE34A1B5}"/>
              </a:ext>
            </a:extLst>
          </p:cNvPr>
          <p:cNvSpPr txBox="1"/>
          <p:nvPr/>
        </p:nvSpPr>
        <p:spPr>
          <a:xfrm>
            <a:off x="3915024" y="4662560"/>
            <a:ext cx="2270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Israel - Premier Tech</a:t>
            </a:r>
            <a:endParaRPr lang="LID4096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E85017D-28B5-402B-0794-95EA7C35908B}"/>
              </a:ext>
            </a:extLst>
          </p:cNvPr>
          <p:cNvSpPr txBox="1"/>
          <p:nvPr/>
        </p:nvSpPr>
        <p:spPr>
          <a:xfrm>
            <a:off x="7041282" y="4662560"/>
            <a:ext cx="2270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Groupama - FDJ</a:t>
            </a:r>
            <a:endParaRPr lang="LID4096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66C017A-BA9D-4E87-5E13-29873A4BE551}"/>
              </a:ext>
            </a:extLst>
          </p:cNvPr>
          <p:cNvSpPr txBox="1"/>
          <p:nvPr/>
        </p:nvSpPr>
        <p:spPr>
          <a:xfrm>
            <a:off x="10111799" y="4661242"/>
            <a:ext cx="1498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Jumbo-Visma</a:t>
            </a:r>
            <a:endParaRPr lang="LID4096" dirty="0"/>
          </a:p>
        </p:txBody>
      </p: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A233D8C8-7E22-B517-39A1-CCFF1D96940E}"/>
              </a:ext>
            </a:extLst>
          </p:cNvPr>
          <p:cNvGrpSpPr/>
          <p:nvPr/>
        </p:nvGrpSpPr>
        <p:grpSpPr>
          <a:xfrm>
            <a:off x="10264067" y="170389"/>
            <a:ext cx="1799177" cy="1644235"/>
            <a:chOff x="324655" y="1872551"/>
            <a:chExt cx="1799177" cy="1644235"/>
          </a:xfrm>
        </p:grpSpPr>
        <p:sp>
          <p:nvSpPr>
            <p:cNvPr id="16" name="מלבן 15">
              <a:extLst>
                <a:ext uri="{FF2B5EF4-FFF2-40B4-BE49-F238E27FC236}">
                  <a16:creationId xmlns:a16="http://schemas.microsoft.com/office/drawing/2014/main" id="{98F27A56-7822-9D1C-3FF7-ADF9B1DC6D80}"/>
                </a:ext>
              </a:extLst>
            </p:cNvPr>
            <p:cNvSpPr/>
            <p:nvPr/>
          </p:nvSpPr>
          <p:spPr>
            <a:xfrm>
              <a:off x="391097" y="2396165"/>
              <a:ext cx="231354" cy="231354"/>
            </a:xfrm>
            <a:prstGeom prst="rect">
              <a:avLst/>
            </a:prstGeom>
            <a:solidFill>
              <a:srgbClr val="F39C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7" name="מלבן 16">
              <a:extLst>
                <a:ext uri="{FF2B5EF4-FFF2-40B4-BE49-F238E27FC236}">
                  <a16:creationId xmlns:a16="http://schemas.microsoft.com/office/drawing/2014/main" id="{93EDBDDA-7F1B-AD78-15C8-188A86C01759}"/>
                </a:ext>
              </a:extLst>
            </p:cNvPr>
            <p:cNvSpPr/>
            <p:nvPr/>
          </p:nvSpPr>
          <p:spPr>
            <a:xfrm>
              <a:off x="391097" y="2821693"/>
              <a:ext cx="231354" cy="231354"/>
            </a:xfrm>
            <a:prstGeom prst="rect">
              <a:avLst/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" name="מלבן 17">
              <a:extLst>
                <a:ext uri="{FF2B5EF4-FFF2-40B4-BE49-F238E27FC236}">
                  <a16:creationId xmlns:a16="http://schemas.microsoft.com/office/drawing/2014/main" id="{50866AB4-BB3B-A982-8ECC-1F1F4104C80A}"/>
                </a:ext>
              </a:extLst>
            </p:cNvPr>
            <p:cNvSpPr/>
            <p:nvPr/>
          </p:nvSpPr>
          <p:spPr>
            <a:xfrm>
              <a:off x="391097" y="3247221"/>
              <a:ext cx="231354" cy="231354"/>
            </a:xfrm>
            <a:prstGeom prst="rect">
              <a:avLst/>
            </a:prstGeom>
            <a:solidFill>
              <a:srgbClr val="7EB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תיבת טקסט 18">
                  <a:extLst>
                    <a:ext uri="{FF2B5EF4-FFF2-40B4-BE49-F238E27FC236}">
                      <a16:creationId xmlns:a16="http://schemas.microsoft.com/office/drawing/2014/main" id="{0620DA14-37B7-594E-5F47-7E3DB51AD961}"/>
                    </a:ext>
                  </a:extLst>
                </p:cNvPr>
                <p:cNvSpPr txBox="1"/>
                <p:nvPr/>
              </p:nvSpPr>
              <p:spPr>
                <a:xfrm>
                  <a:off x="605928" y="2362510"/>
                  <a:ext cx="151790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𝐶𝑦𝑐𝑙𝑖𝑠𝑡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19" name="תיבת טקסט 18">
                  <a:extLst>
                    <a:ext uri="{FF2B5EF4-FFF2-40B4-BE49-F238E27FC236}">
                      <a16:creationId xmlns:a16="http://schemas.microsoft.com/office/drawing/2014/main" id="{0620DA14-37B7-594E-5F47-7E3DB51AD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928" y="2362510"/>
                  <a:ext cx="1517904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תיבת טקסט 19">
                  <a:extLst>
                    <a:ext uri="{FF2B5EF4-FFF2-40B4-BE49-F238E27FC236}">
                      <a16:creationId xmlns:a16="http://schemas.microsoft.com/office/drawing/2014/main" id="{5824687E-2C3F-8199-4BCF-9E31068FF3DC}"/>
                    </a:ext>
                  </a:extLst>
                </p:cNvPr>
                <p:cNvSpPr txBox="1"/>
                <p:nvPr/>
              </p:nvSpPr>
              <p:spPr>
                <a:xfrm>
                  <a:off x="600420" y="2783481"/>
                  <a:ext cx="151790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𝑅𝑎𝑐𝑒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20" name="תיבת טקסט 19">
                  <a:extLst>
                    <a:ext uri="{FF2B5EF4-FFF2-40B4-BE49-F238E27FC236}">
                      <a16:creationId xmlns:a16="http://schemas.microsoft.com/office/drawing/2014/main" id="{5824687E-2C3F-8199-4BCF-9E31068FF3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420" y="2783481"/>
                  <a:ext cx="1517904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תיבת טקסט 20">
              <a:extLst>
                <a:ext uri="{FF2B5EF4-FFF2-40B4-BE49-F238E27FC236}">
                  <a16:creationId xmlns:a16="http://schemas.microsoft.com/office/drawing/2014/main" id="{40D876BE-0E70-76B6-EFFE-CC7992031EA5}"/>
                </a:ext>
              </a:extLst>
            </p:cNvPr>
            <p:cNvSpPr txBox="1"/>
            <p:nvPr/>
          </p:nvSpPr>
          <p:spPr>
            <a:xfrm>
              <a:off x="324655" y="1872551"/>
              <a:ext cx="157862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0" u="none" strike="noStrike" baseline="0" dirty="0">
                  <a:latin typeface="SFRM1000"/>
                </a:rPr>
                <a:t>Feature Group:</a:t>
              </a:r>
              <a:endParaRPr lang="LID4096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תיבת טקסט 21">
                  <a:extLst>
                    <a:ext uri="{FF2B5EF4-FFF2-40B4-BE49-F238E27FC236}">
                      <a16:creationId xmlns:a16="http://schemas.microsoft.com/office/drawing/2014/main" id="{4D521861-0C65-7B45-6256-D51B9F00F384}"/>
                    </a:ext>
                  </a:extLst>
                </p:cNvPr>
                <p:cNvSpPr txBox="1"/>
                <p:nvPr/>
              </p:nvSpPr>
              <p:spPr>
                <a:xfrm>
                  <a:off x="584415" y="3209009"/>
                  <a:ext cx="151481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𝑆𝑢𝑚𝑊𝑜𝑟𝑘𝑜𝑢𝑡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22" name="תיבת טקסט 21">
                  <a:extLst>
                    <a:ext uri="{FF2B5EF4-FFF2-40B4-BE49-F238E27FC236}">
                      <a16:creationId xmlns:a16="http://schemas.microsoft.com/office/drawing/2014/main" id="{4D521861-0C65-7B45-6256-D51B9F00F3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415" y="3209009"/>
                  <a:ext cx="1514816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תמונה 6">
            <a:extLst>
              <a:ext uri="{FF2B5EF4-FFF2-40B4-BE49-F238E27FC236}">
                <a16:creationId xmlns:a16="http://schemas.microsoft.com/office/drawing/2014/main" id="{F328AEE6-77D2-787C-BFB8-8FA6173EA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7" y="2379034"/>
            <a:ext cx="3048000" cy="2286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D29E437-F141-FC06-23E2-3C09562BA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5964" y="2379132"/>
            <a:ext cx="3048000" cy="2286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F3E74C4E-7304-7B6F-DE79-9B5CCD144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4813" y="2376979"/>
            <a:ext cx="3048000" cy="22860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5D105716-2CF7-3B10-3ADB-A8E8C05DEE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0609" y="2383024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95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5564D-F3A2-1841-AF50-018C66FD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chemeClr val="accent4"/>
                </a:solidFill>
              </a:rPr>
              <a:t>Feature Importance Analysis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sz="2800" dirty="0" err="1">
                <a:solidFill>
                  <a:schemeClr val="accent2"/>
                </a:solidFill>
              </a:rPr>
              <a:t>Shap</a:t>
            </a:r>
            <a:r>
              <a:rPr lang="en-US" sz="2800" dirty="0">
                <a:solidFill>
                  <a:schemeClr val="accent2"/>
                </a:solidFill>
              </a:rPr>
              <a:t> – STRAVA Data 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9C12F867-020B-7622-FD0F-5AA7F3D3087F}"/>
              </a:ext>
            </a:extLst>
          </p:cNvPr>
          <p:cNvSpPr txBox="1"/>
          <p:nvPr/>
        </p:nvSpPr>
        <p:spPr>
          <a:xfrm>
            <a:off x="892525" y="4713181"/>
            <a:ext cx="2058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AG2R Citroën Team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5A05DB1-5983-3A68-686E-FFA3DE34A1B5}"/>
              </a:ext>
            </a:extLst>
          </p:cNvPr>
          <p:cNvSpPr txBox="1"/>
          <p:nvPr/>
        </p:nvSpPr>
        <p:spPr>
          <a:xfrm>
            <a:off x="3915024" y="4662560"/>
            <a:ext cx="2270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Israel - Premier Tech</a:t>
            </a:r>
            <a:endParaRPr lang="LID4096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E85017D-28B5-402B-0794-95EA7C35908B}"/>
              </a:ext>
            </a:extLst>
          </p:cNvPr>
          <p:cNvSpPr txBox="1"/>
          <p:nvPr/>
        </p:nvSpPr>
        <p:spPr>
          <a:xfrm>
            <a:off x="7041282" y="4662560"/>
            <a:ext cx="2270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Groupama - FDJ</a:t>
            </a:r>
            <a:endParaRPr lang="LID4096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66C017A-BA9D-4E87-5E13-29873A4BE551}"/>
              </a:ext>
            </a:extLst>
          </p:cNvPr>
          <p:cNvSpPr txBox="1"/>
          <p:nvPr/>
        </p:nvSpPr>
        <p:spPr>
          <a:xfrm>
            <a:off x="10111799" y="4661242"/>
            <a:ext cx="1498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Jumbo-Visma</a:t>
            </a:r>
            <a:endParaRPr lang="LID4096" dirty="0"/>
          </a:p>
        </p:txBody>
      </p: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A233D8C8-7E22-B517-39A1-CCFF1D96940E}"/>
              </a:ext>
            </a:extLst>
          </p:cNvPr>
          <p:cNvGrpSpPr/>
          <p:nvPr/>
        </p:nvGrpSpPr>
        <p:grpSpPr>
          <a:xfrm>
            <a:off x="10264067" y="170389"/>
            <a:ext cx="1799177" cy="1644235"/>
            <a:chOff x="324655" y="1872551"/>
            <a:chExt cx="1799177" cy="1644235"/>
          </a:xfrm>
        </p:grpSpPr>
        <p:sp>
          <p:nvSpPr>
            <p:cNvPr id="16" name="מלבן 15">
              <a:extLst>
                <a:ext uri="{FF2B5EF4-FFF2-40B4-BE49-F238E27FC236}">
                  <a16:creationId xmlns:a16="http://schemas.microsoft.com/office/drawing/2014/main" id="{98F27A56-7822-9D1C-3FF7-ADF9B1DC6D80}"/>
                </a:ext>
              </a:extLst>
            </p:cNvPr>
            <p:cNvSpPr/>
            <p:nvPr/>
          </p:nvSpPr>
          <p:spPr>
            <a:xfrm>
              <a:off x="391097" y="2396165"/>
              <a:ext cx="231354" cy="231354"/>
            </a:xfrm>
            <a:prstGeom prst="rect">
              <a:avLst/>
            </a:prstGeom>
            <a:solidFill>
              <a:srgbClr val="F39C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7" name="מלבן 16">
              <a:extLst>
                <a:ext uri="{FF2B5EF4-FFF2-40B4-BE49-F238E27FC236}">
                  <a16:creationId xmlns:a16="http://schemas.microsoft.com/office/drawing/2014/main" id="{93EDBDDA-7F1B-AD78-15C8-188A86C01759}"/>
                </a:ext>
              </a:extLst>
            </p:cNvPr>
            <p:cNvSpPr/>
            <p:nvPr/>
          </p:nvSpPr>
          <p:spPr>
            <a:xfrm>
              <a:off x="391097" y="2821693"/>
              <a:ext cx="231354" cy="231354"/>
            </a:xfrm>
            <a:prstGeom prst="rect">
              <a:avLst/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" name="מלבן 17">
              <a:extLst>
                <a:ext uri="{FF2B5EF4-FFF2-40B4-BE49-F238E27FC236}">
                  <a16:creationId xmlns:a16="http://schemas.microsoft.com/office/drawing/2014/main" id="{50866AB4-BB3B-A982-8ECC-1F1F4104C80A}"/>
                </a:ext>
              </a:extLst>
            </p:cNvPr>
            <p:cNvSpPr/>
            <p:nvPr/>
          </p:nvSpPr>
          <p:spPr>
            <a:xfrm>
              <a:off x="391097" y="3247221"/>
              <a:ext cx="231354" cy="231354"/>
            </a:xfrm>
            <a:prstGeom prst="rect">
              <a:avLst/>
            </a:prstGeom>
            <a:solidFill>
              <a:srgbClr val="7EB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תיבת טקסט 18">
                  <a:extLst>
                    <a:ext uri="{FF2B5EF4-FFF2-40B4-BE49-F238E27FC236}">
                      <a16:creationId xmlns:a16="http://schemas.microsoft.com/office/drawing/2014/main" id="{0620DA14-37B7-594E-5F47-7E3DB51AD961}"/>
                    </a:ext>
                  </a:extLst>
                </p:cNvPr>
                <p:cNvSpPr txBox="1"/>
                <p:nvPr/>
              </p:nvSpPr>
              <p:spPr>
                <a:xfrm>
                  <a:off x="605928" y="2362510"/>
                  <a:ext cx="151790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𝐶𝑦𝑐𝑙𝑖𝑠𝑡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19" name="תיבת טקסט 18">
                  <a:extLst>
                    <a:ext uri="{FF2B5EF4-FFF2-40B4-BE49-F238E27FC236}">
                      <a16:creationId xmlns:a16="http://schemas.microsoft.com/office/drawing/2014/main" id="{0620DA14-37B7-594E-5F47-7E3DB51AD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928" y="2362510"/>
                  <a:ext cx="1517904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תיבת טקסט 19">
                  <a:extLst>
                    <a:ext uri="{FF2B5EF4-FFF2-40B4-BE49-F238E27FC236}">
                      <a16:creationId xmlns:a16="http://schemas.microsoft.com/office/drawing/2014/main" id="{5824687E-2C3F-8199-4BCF-9E31068FF3DC}"/>
                    </a:ext>
                  </a:extLst>
                </p:cNvPr>
                <p:cNvSpPr txBox="1"/>
                <p:nvPr/>
              </p:nvSpPr>
              <p:spPr>
                <a:xfrm>
                  <a:off x="600420" y="2783481"/>
                  <a:ext cx="151790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𝑅𝑎𝑐𝑒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20" name="תיבת טקסט 19">
                  <a:extLst>
                    <a:ext uri="{FF2B5EF4-FFF2-40B4-BE49-F238E27FC236}">
                      <a16:creationId xmlns:a16="http://schemas.microsoft.com/office/drawing/2014/main" id="{5824687E-2C3F-8199-4BCF-9E31068FF3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420" y="2783481"/>
                  <a:ext cx="1517904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תיבת טקסט 20">
              <a:extLst>
                <a:ext uri="{FF2B5EF4-FFF2-40B4-BE49-F238E27FC236}">
                  <a16:creationId xmlns:a16="http://schemas.microsoft.com/office/drawing/2014/main" id="{40D876BE-0E70-76B6-EFFE-CC7992031EA5}"/>
                </a:ext>
              </a:extLst>
            </p:cNvPr>
            <p:cNvSpPr txBox="1"/>
            <p:nvPr/>
          </p:nvSpPr>
          <p:spPr>
            <a:xfrm>
              <a:off x="324655" y="1872551"/>
              <a:ext cx="157862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0" u="none" strike="noStrike" baseline="0" dirty="0">
                  <a:latin typeface="SFRM1000"/>
                </a:rPr>
                <a:t>Feature Group:</a:t>
              </a:r>
              <a:endParaRPr lang="LID4096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תיבת טקסט 21">
                  <a:extLst>
                    <a:ext uri="{FF2B5EF4-FFF2-40B4-BE49-F238E27FC236}">
                      <a16:creationId xmlns:a16="http://schemas.microsoft.com/office/drawing/2014/main" id="{4D521861-0C65-7B45-6256-D51B9F00F384}"/>
                    </a:ext>
                  </a:extLst>
                </p:cNvPr>
                <p:cNvSpPr txBox="1"/>
                <p:nvPr/>
              </p:nvSpPr>
              <p:spPr>
                <a:xfrm>
                  <a:off x="584415" y="3209009"/>
                  <a:ext cx="151481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𝑆𝑢𝑚𝑊𝑜𝑟𝑘𝑜𝑢𝑡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22" name="תיבת טקסט 21">
                  <a:extLst>
                    <a:ext uri="{FF2B5EF4-FFF2-40B4-BE49-F238E27FC236}">
                      <a16:creationId xmlns:a16="http://schemas.microsoft.com/office/drawing/2014/main" id="{4D521861-0C65-7B45-6256-D51B9F00F3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415" y="3209009"/>
                  <a:ext cx="1514816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תמונה 6">
            <a:extLst>
              <a:ext uri="{FF2B5EF4-FFF2-40B4-BE49-F238E27FC236}">
                <a16:creationId xmlns:a16="http://schemas.microsoft.com/office/drawing/2014/main" id="{F74F1342-7973-44A1-24E1-2F8506AD7C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9592" y="2383029"/>
            <a:ext cx="3048000" cy="2286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337AC6DC-EA74-433E-FC1B-74E9CFD32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4813" y="2378443"/>
            <a:ext cx="3048000" cy="2286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C2F05D65-B615-C80E-21AB-F65787DB0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2725" y="2382692"/>
            <a:ext cx="3048000" cy="22860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3EEEF0D7-CC79-6570-A3F5-0E5B98F5FE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34" y="237510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97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BB3E-39BD-DB4A-A09B-7095577F7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Introduction – pro cycling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D74C1DA-50F7-4C30-BC6E-1EA79AB373D9}"/>
              </a:ext>
            </a:extLst>
          </p:cNvPr>
          <p:cNvSpPr txBox="1"/>
          <p:nvPr/>
        </p:nvSpPr>
        <p:spPr>
          <a:xfrm>
            <a:off x="416966" y="1984337"/>
            <a:ext cx="10708234" cy="3995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1368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cs typeface="Calibri Light"/>
              </a:rPr>
              <a:t>18 UCI World teams</a:t>
            </a:r>
            <a:r>
              <a:rPr lang="en-US" sz="2400" dirty="0">
                <a:cs typeface="Calibri Light"/>
              </a:rPr>
              <a:t>,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cs typeface="Calibri Light"/>
              </a:rPr>
              <a:t>17 UCI Pro teams</a:t>
            </a:r>
            <a:r>
              <a:rPr lang="en-US" sz="2400" dirty="0">
                <a:cs typeface="Calibri Light"/>
              </a:rPr>
              <a:t>, 18-34 cyclists in each team</a:t>
            </a:r>
          </a:p>
          <a:p>
            <a:pPr marL="914400" lvl="1" indent="-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cs typeface="Calibri Light"/>
              </a:rPr>
              <a:t>Around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cs typeface="Calibri Light"/>
              </a:rPr>
              <a:t>100 races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cs typeface="Calibri Light"/>
              </a:rPr>
              <a:t> </a:t>
            </a:r>
            <a:r>
              <a:rPr lang="en-US" sz="2400" dirty="0">
                <a:cs typeface="Calibri Light"/>
              </a:rPr>
              <a:t>per year, in which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cs typeface="Calibri Light"/>
              </a:rPr>
              <a:t>8 cyclists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cs typeface="Calibri Light"/>
              </a:rPr>
              <a:t> </a:t>
            </a:r>
            <a:r>
              <a:rPr lang="en-US" sz="2400" dirty="0">
                <a:cs typeface="Calibri Light"/>
              </a:rPr>
              <a:t>race from each team</a:t>
            </a:r>
          </a:p>
          <a:p>
            <a:pPr marL="1371600" lvl="2" indent="-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cs typeface="Calibri Light"/>
              </a:rPr>
              <a:t>Grand Tours – stage races, 21 days, i.e., Tour de France</a:t>
            </a:r>
          </a:p>
          <a:p>
            <a:pPr marL="1371600" lvl="2" indent="-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cs typeface="Calibri Light"/>
              </a:rPr>
              <a:t>Major Tours – stage races, multiple days, i.e., Paris-Nice</a:t>
            </a:r>
          </a:p>
          <a:p>
            <a:pPr marL="1371600" lvl="2" indent="-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cs typeface="Calibri Light"/>
              </a:rPr>
              <a:t>One day races – i.e., Paris-Roubaix</a:t>
            </a:r>
          </a:p>
          <a:p>
            <a:pPr marL="914400" lvl="1" indent="-457200">
              <a:spcBef>
                <a:spcPts val="1368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cs typeface="Calibri Light"/>
              </a:rPr>
              <a:t>Israel – Premier Tech (IPT)</a:t>
            </a:r>
          </a:p>
          <a:p>
            <a:pPr marL="1371600" lvl="2" indent="-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cs typeface="Calibri Light"/>
              </a:rPr>
              <a:t>Foundation of Israel Cycling Academy in 2014.</a:t>
            </a:r>
          </a:p>
          <a:p>
            <a:pPr marL="1371600" lvl="2" indent="-457200"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cs typeface="Calibri Light"/>
              </a:rPr>
              <a:t>In 2020 – team granted a UCI World Tour license.</a:t>
            </a:r>
          </a:p>
        </p:txBody>
      </p:sp>
      <p:pic>
        <p:nvPicPr>
          <p:cNvPr id="46" name="תמונה 3">
            <a:extLst>
              <a:ext uri="{FF2B5EF4-FFF2-40B4-BE49-F238E27FC236}">
                <a16:creationId xmlns:a16="http://schemas.microsoft.com/office/drawing/2014/main" id="{ECABF657-A4FD-7E48-9A8F-5DECE657F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634" y="329893"/>
            <a:ext cx="3509077" cy="1396026"/>
          </a:xfrm>
          <a:prstGeom prst="rect">
            <a:avLst/>
          </a:prstGeom>
        </p:spPr>
      </p:pic>
      <p:pic>
        <p:nvPicPr>
          <p:cNvPr id="14" name="תמונה 1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0C6DF287-FF51-3F95-C288-1F0C1DFDF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1883" y="4210632"/>
            <a:ext cx="859524" cy="859524"/>
          </a:xfrm>
          <a:prstGeom prst="rect">
            <a:avLst/>
          </a:prstGeom>
        </p:spPr>
      </p:pic>
      <p:pic>
        <p:nvPicPr>
          <p:cNvPr id="16" name="תמונה 15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771BD66A-5884-70E0-BA35-5520855D7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797" y="3048342"/>
            <a:ext cx="1494373" cy="1162289"/>
          </a:xfrm>
          <a:prstGeom prst="rect">
            <a:avLst/>
          </a:prstGeom>
        </p:spPr>
      </p:pic>
      <p:pic>
        <p:nvPicPr>
          <p:cNvPr id="10" name="תמונה 9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F2646D23-409E-C56E-5E90-1BBB2FB7A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1890" y="3165994"/>
            <a:ext cx="1061864" cy="840156"/>
          </a:xfrm>
          <a:prstGeom prst="rect">
            <a:avLst/>
          </a:prstGeom>
        </p:spPr>
      </p:pic>
      <p:pic>
        <p:nvPicPr>
          <p:cNvPr id="3" name="Picture 2" descr="בעלים | ICA">
            <a:extLst>
              <a:ext uri="{FF2B5EF4-FFF2-40B4-BE49-F238E27FC236}">
                <a16:creationId xmlns:a16="http://schemas.microsoft.com/office/drawing/2014/main" id="{13AFFD0F-A46E-99DB-C55B-D6319DDAB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981" y="5699160"/>
            <a:ext cx="3767819" cy="123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srael – Premier Tech / Israel Cycling Academy | LinkedIn">
            <a:extLst>
              <a:ext uri="{FF2B5EF4-FFF2-40B4-BE49-F238E27FC236}">
                <a16:creationId xmlns:a16="http://schemas.microsoft.com/office/drawing/2014/main" id="{0BAC59A0-C16D-4006-DFFD-D0CBD281A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93"/>
          <a:stretch/>
        </p:blipFill>
        <p:spPr bwMode="auto">
          <a:xfrm>
            <a:off x="8326890" y="5328574"/>
            <a:ext cx="1905000" cy="143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025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5564D-F3A2-1841-AF50-018C66FD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chemeClr val="accent4"/>
                </a:solidFill>
              </a:rPr>
              <a:t>Feature Importance Analysis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sz="2800" dirty="0" err="1">
                <a:solidFill>
                  <a:schemeClr val="accent2"/>
                </a:solidFill>
              </a:rPr>
              <a:t>CatBoost</a:t>
            </a:r>
            <a:r>
              <a:rPr lang="en-US" sz="2800" dirty="0">
                <a:solidFill>
                  <a:schemeClr val="accent2"/>
                </a:solidFill>
              </a:rPr>
              <a:t> – STRAVA Data 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9C12F867-020B-7622-FD0F-5AA7F3D3087F}"/>
              </a:ext>
            </a:extLst>
          </p:cNvPr>
          <p:cNvSpPr txBox="1"/>
          <p:nvPr/>
        </p:nvSpPr>
        <p:spPr>
          <a:xfrm>
            <a:off x="892525" y="4713181"/>
            <a:ext cx="2058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AG2R Citroën Team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5A05DB1-5983-3A68-686E-FFA3DE34A1B5}"/>
              </a:ext>
            </a:extLst>
          </p:cNvPr>
          <p:cNvSpPr txBox="1"/>
          <p:nvPr/>
        </p:nvSpPr>
        <p:spPr>
          <a:xfrm>
            <a:off x="3915024" y="4662560"/>
            <a:ext cx="2270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Israel - Premier Tech</a:t>
            </a:r>
            <a:endParaRPr lang="LID4096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E85017D-28B5-402B-0794-95EA7C35908B}"/>
              </a:ext>
            </a:extLst>
          </p:cNvPr>
          <p:cNvSpPr txBox="1"/>
          <p:nvPr/>
        </p:nvSpPr>
        <p:spPr>
          <a:xfrm>
            <a:off x="7041282" y="4662560"/>
            <a:ext cx="2270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Groupama - FDJ</a:t>
            </a:r>
            <a:endParaRPr lang="LID4096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66C017A-BA9D-4E87-5E13-29873A4BE551}"/>
              </a:ext>
            </a:extLst>
          </p:cNvPr>
          <p:cNvSpPr txBox="1"/>
          <p:nvPr/>
        </p:nvSpPr>
        <p:spPr>
          <a:xfrm>
            <a:off x="10111799" y="4661242"/>
            <a:ext cx="1498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Jumbo-Visma</a:t>
            </a:r>
            <a:endParaRPr lang="LID4096" dirty="0"/>
          </a:p>
        </p:txBody>
      </p: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A233D8C8-7E22-B517-39A1-CCFF1D96940E}"/>
              </a:ext>
            </a:extLst>
          </p:cNvPr>
          <p:cNvGrpSpPr/>
          <p:nvPr/>
        </p:nvGrpSpPr>
        <p:grpSpPr>
          <a:xfrm>
            <a:off x="10264067" y="170389"/>
            <a:ext cx="1799177" cy="1644235"/>
            <a:chOff x="324655" y="1872551"/>
            <a:chExt cx="1799177" cy="1644235"/>
          </a:xfrm>
        </p:grpSpPr>
        <p:sp>
          <p:nvSpPr>
            <p:cNvPr id="16" name="מלבן 15">
              <a:extLst>
                <a:ext uri="{FF2B5EF4-FFF2-40B4-BE49-F238E27FC236}">
                  <a16:creationId xmlns:a16="http://schemas.microsoft.com/office/drawing/2014/main" id="{98F27A56-7822-9D1C-3FF7-ADF9B1DC6D80}"/>
                </a:ext>
              </a:extLst>
            </p:cNvPr>
            <p:cNvSpPr/>
            <p:nvPr/>
          </p:nvSpPr>
          <p:spPr>
            <a:xfrm>
              <a:off x="391097" y="2396165"/>
              <a:ext cx="231354" cy="231354"/>
            </a:xfrm>
            <a:prstGeom prst="rect">
              <a:avLst/>
            </a:prstGeom>
            <a:solidFill>
              <a:srgbClr val="F39C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7" name="מלבן 16">
              <a:extLst>
                <a:ext uri="{FF2B5EF4-FFF2-40B4-BE49-F238E27FC236}">
                  <a16:creationId xmlns:a16="http://schemas.microsoft.com/office/drawing/2014/main" id="{93EDBDDA-7F1B-AD78-15C8-188A86C01759}"/>
                </a:ext>
              </a:extLst>
            </p:cNvPr>
            <p:cNvSpPr/>
            <p:nvPr/>
          </p:nvSpPr>
          <p:spPr>
            <a:xfrm>
              <a:off x="391097" y="2821693"/>
              <a:ext cx="231354" cy="231354"/>
            </a:xfrm>
            <a:prstGeom prst="rect">
              <a:avLst/>
            </a:prstGeom>
            <a:solidFill>
              <a:srgbClr val="1E9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" name="מלבן 17">
              <a:extLst>
                <a:ext uri="{FF2B5EF4-FFF2-40B4-BE49-F238E27FC236}">
                  <a16:creationId xmlns:a16="http://schemas.microsoft.com/office/drawing/2014/main" id="{50866AB4-BB3B-A982-8ECC-1F1F4104C80A}"/>
                </a:ext>
              </a:extLst>
            </p:cNvPr>
            <p:cNvSpPr/>
            <p:nvPr/>
          </p:nvSpPr>
          <p:spPr>
            <a:xfrm>
              <a:off x="391097" y="3247221"/>
              <a:ext cx="231354" cy="231354"/>
            </a:xfrm>
            <a:prstGeom prst="rect">
              <a:avLst/>
            </a:prstGeom>
            <a:solidFill>
              <a:srgbClr val="7EB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תיבת טקסט 18">
                  <a:extLst>
                    <a:ext uri="{FF2B5EF4-FFF2-40B4-BE49-F238E27FC236}">
                      <a16:creationId xmlns:a16="http://schemas.microsoft.com/office/drawing/2014/main" id="{0620DA14-37B7-594E-5F47-7E3DB51AD961}"/>
                    </a:ext>
                  </a:extLst>
                </p:cNvPr>
                <p:cNvSpPr txBox="1"/>
                <p:nvPr/>
              </p:nvSpPr>
              <p:spPr>
                <a:xfrm>
                  <a:off x="605928" y="2362510"/>
                  <a:ext cx="151790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𝐶𝑦𝑐𝑙𝑖𝑠𝑡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19" name="תיבת טקסט 18">
                  <a:extLst>
                    <a:ext uri="{FF2B5EF4-FFF2-40B4-BE49-F238E27FC236}">
                      <a16:creationId xmlns:a16="http://schemas.microsoft.com/office/drawing/2014/main" id="{0620DA14-37B7-594E-5F47-7E3DB51AD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928" y="2362510"/>
                  <a:ext cx="1517904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תיבת טקסט 19">
                  <a:extLst>
                    <a:ext uri="{FF2B5EF4-FFF2-40B4-BE49-F238E27FC236}">
                      <a16:creationId xmlns:a16="http://schemas.microsoft.com/office/drawing/2014/main" id="{5824687E-2C3F-8199-4BCF-9E31068FF3DC}"/>
                    </a:ext>
                  </a:extLst>
                </p:cNvPr>
                <p:cNvSpPr txBox="1"/>
                <p:nvPr/>
              </p:nvSpPr>
              <p:spPr>
                <a:xfrm>
                  <a:off x="600420" y="2783481"/>
                  <a:ext cx="151790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𝑅𝑎𝑐𝑒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20" name="תיבת טקסט 19">
                  <a:extLst>
                    <a:ext uri="{FF2B5EF4-FFF2-40B4-BE49-F238E27FC236}">
                      <a16:creationId xmlns:a16="http://schemas.microsoft.com/office/drawing/2014/main" id="{5824687E-2C3F-8199-4BCF-9E31068FF3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420" y="2783481"/>
                  <a:ext cx="1517904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תיבת טקסט 20">
              <a:extLst>
                <a:ext uri="{FF2B5EF4-FFF2-40B4-BE49-F238E27FC236}">
                  <a16:creationId xmlns:a16="http://schemas.microsoft.com/office/drawing/2014/main" id="{40D876BE-0E70-76B6-EFFE-CC7992031EA5}"/>
                </a:ext>
              </a:extLst>
            </p:cNvPr>
            <p:cNvSpPr txBox="1"/>
            <p:nvPr/>
          </p:nvSpPr>
          <p:spPr>
            <a:xfrm>
              <a:off x="324655" y="1872551"/>
              <a:ext cx="157862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0" u="none" strike="noStrike" baseline="0" dirty="0">
                  <a:latin typeface="SFRM1000"/>
                </a:rPr>
                <a:t>Feature Group:</a:t>
              </a:r>
              <a:endParaRPr lang="LID4096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תיבת טקסט 21">
                  <a:extLst>
                    <a:ext uri="{FF2B5EF4-FFF2-40B4-BE49-F238E27FC236}">
                      <a16:creationId xmlns:a16="http://schemas.microsoft.com/office/drawing/2014/main" id="{4D521861-0C65-7B45-6256-D51B9F00F384}"/>
                    </a:ext>
                  </a:extLst>
                </p:cNvPr>
                <p:cNvSpPr txBox="1"/>
                <p:nvPr/>
              </p:nvSpPr>
              <p:spPr>
                <a:xfrm>
                  <a:off x="584415" y="3209009"/>
                  <a:ext cx="151481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u="none" strike="noStrike" baseline="0" dirty="0" smtClean="0">
                            <a:latin typeface="Cambria Math" panose="02040503050406030204" pitchFamily="18" charset="0"/>
                          </a:rPr>
                          <m:t>𝑆𝑢𝑚𝑊𝑜𝑟𝑘𝑜𝑢𝑡</m:t>
                        </m:r>
                      </m:oMath>
                    </m:oMathPara>
                  </a14:m>
                  <a:endParaRPr lang="LID4096" sz="1400" dirty="0"/>
                </a:p>
              </p:txBody>
            </p:sp>
          </mc:Choice>
          <mc:Fallback xmlns="">
            <p:sp>
              <p:nvSpPr>
                <p:cNvPr id="22" name="תיבת טקסט 21">
                  <a:extLst>
                    <a:ext uri="{FF2B5EF4-FFF2-40B4-BE49-F238E27FC236}">
                      <a16:creationId xmlns:a16="http://schemas.microsoft.com/office/drawing/2014/main" id="{4D521861-0C65-7B45-6256-D51B9F00F3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415" y="3209009"/>
                  <a:ext cx="1514816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תמונה 6">
            <a:extLst>
              <a:ext uri="{FF2B5EF4-FFF2-40B4-BE49-F238E27FC236}">
                <a16:creationId xmlns:a16="http://schemas.microsoft.com/office/drawing/2014/main" id="{238ACECF-85A1-60E0-C41F-F561085AFF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8" y="2383259"/>
            <a:ext cx="3048000" cy="2286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32F31E0C-83E6-0A0F-D2D9-39B1084F8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5964" y="2379138"/>
            <a:ext cx="3048000" cy="2286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E66F54EC-3BF7-D541-8F2F-247C8F3E24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4813" y="2376493"/>
            <a:ext cx="3048000" cy="22860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F98E51D6-619C-2524-37D4-9C56FC8658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9592" y="2374341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66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BB3E-39BD-DB4A-A09B-7095577F7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Races per Team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8494DB0-D13F-4396-A467-728D7A4680BA}"/>
              </a:ext>
            </a:extLst>
          </p:cNvPr>
          <p:cNvSpPr txBox="1">
            <a:spLocks/>
          </p:cNvSpPr>
          <p:nvPr/>
        </p:nvSpPr>
        <p:spPr>
          <a:xfrm>
            <a:off x="838200" y="1409701"/>
            <a:ext cx="10515600" cy="4425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368"/>
              </a:spcBef>
              <a:buNone/>
              <a:defRPr/>
            </a:pPr>
            <a:endParaRPr lang="en-US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5398C2F5-38E7-4D22-8E2B-21D6408D67E5}"/>
              </a:ext>
            </a:extLst>
          </p:cNvPr>
          <p:cNvSpPr txBox="1"/>
          <p:nvPr/>
        </p:nvSpPr>
        <p:spPr>
          <a:xfrm>
            <a:off x="951978" y="1690688"/>
            <a:ext cx="10672175" cy="2099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rtl="0" fontAlgn="base">
              <a:lnSpc>
                <a:spcPct val="200000"/>
              </a:lnSpc>
              <a:spcBef>
                <a:spcPts val="0"/>
              </a:spcBef>
              <a:spcAft>
                <a:spcPts val="20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4 UCI World Teams – </a:t>
            </a:r>
          </a:p>
          <a:p>
            <a:pPr marL="342900" marR="0" lvl="0" indent="-342900" algn="just" rtl="0" fontAlgn="base">
              <a:lnSpc>
                <a:spcPct val="200000"/>
              </a:lnSpc>
              <a:spcBef>
                <a:spcPts val="0"/>
              </a:spcBef>
              <a:spcAft>
                <a:spcPts val="20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L="800100" lvl="1" indent="-342900" fontAlgn="base">
              <a:lnSpc>
                <a:spcPct val="200000"/>
              </a:lnSpc>
              <a:spcAft>
                <a:spcPts val="35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endParaRPr lang="en-US" sz="2000" u="none" strike="noStrike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טבלה 3">
            <a:extLst>
              <a:ext uri="{FF2B5EF4-FFF2-40B4-BE49-F238E27FC236}">
                <a16:creationId xmlns:a16="http://schemas.microsoft.com/office/drawing/2014/main" id="{76A98780-C0A3-CD99-DB38-2BF8CF908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337379"/>
              </p:ext>
            </p:extLst>
          </p:nvPr>
        </p:nvGraphicFramePr>
        <p:xfrm>
          <a:off x="1380051" y="3143611"/>
          <a:ext cx="9816028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54007">
                  <a:extLst>
                    <a:ext uri="{9D8B030D-6E8A-4147-A177-3AD203B41FA5}">
                      <a16:colId xmlns:a16="http://schemas.microsoft.com/office/drawing/2014/main" val="2698600004"/>
                    </a:ext>
                  </a:extLst>
                </a:gridCol>
                <a:gridCol w="2454007">
                  <a:extLst>
                    <a:ext uri="{9D8B030D-6E8A-4147-A177-3AD203B41FA5}">
                      <a16:colId xmlns:a16="http://schemas.microsoft.com/office/drawing/2014/main" val="490710573"/>
                    </a:ext>
                  </a:extLst>
                </a:gridCol>
                <a:gridCol w="2454007">
                  <a:extLst>
                    <a:ext uri="{9D8B030D-6E8A-4147-A177-3AD203B41FA5}">
                      <a16:colId xmlns:a16="http://schemas.microsoft.com/office/drawing/2014/main" val="2968938252"/>
                    </a:ext>
                  </a:extLst>
                </a:gridCol>
                <a:gridCol w="2454007">
                  <a:extLst>
                    <a:ext uri="{9D8B030D-6E8A-4147-A177-3AD203B41FA5}">
                      <a16:colId xmlns:a16="http://schemas.microsoft.com/office/drawing/2014/main" val="7804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Races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Stages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Examples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24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Israel - Premier Tech</a:t>
                      </a:r>
                      <a:endParaRPr lang="LID4096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1388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39k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856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Jumbo-Visma</a:t>
                      </a:r>
                      <a:endParaRPr lang="LID4096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1304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36k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488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Groupama - FDJ</a:t>
                      </a:r>
                      <a:endParaRPr lang="LID4096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1371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40k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399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AG2R Citroën Team</a:t>
                      </a:r>
                      <a:endParaRPr lang="LID4096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1434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43k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23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493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ow to Choose a Feature Selection Method For Machine Learning">
            <a:extLst>
              <a:ext uri="{FF2B5EF4-FFF2-40B4-BE49-F238E27FC236}">
                <a16:creationId xmlns:a16="http://schemas.microsoft.com/office/drawing/2014/main" id="{2804BE96-A844-82C3-6257-4B960E38C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9927" y="643466"/>
            <a:ext cx="10672146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451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E8089-15E7-CC41-A815-86D9F46D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>
                <a:solidFill>
                  <a:schemeClr val="accent4"/>
                </a:solidFill>
              </a:rPr>
              <a:t>Data Sources in Pro Cycling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349E8-0698-384D-AFDC-B3D4A7571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5027"/>
            <a:ext cx="10515600" cy="409333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 Cycling Stats (</a:t>
            </a:r>
            <a:r>
              <a:rPr lang="en-IL" dirty="0">
                <a:solidFill>
                  <a:schemeClr val="accent2"/>
                </a:solidFill>
              </a:rPr>
              <a:t>PCS</a:t>
            </a:r>
            <a:r>
              <a:rPr lang="en-US" dirty="0">
                <a:solidFill>
                  <a:schemeClr val="accent2"/>
                </a:solidFill>
              </a:rPr>
              <a:t>) </a:t>
            </a:r>
            <a:r>
              <a:rPr lang="en-US" dirty="0"/>
              <a:t>– Cycling statistics website</a:t>
            </a:r>
          </a:p>
          <a:p>
            <a:pPr lvl="1"/>
            <a:r>
              <a:rPr lang="en-US" dirty="0"/>
              <a:t>Containing: races’ properties, results, teams, cyclists…</a:t>
            </a:r>
            <a:endParaRPr lang="en-IL" dirty="0"/>
          </a:p>
          <a:p>
            <a:endParaRPr lang="en-IL" dirty="0"/>
          </a:p>
          <a:p>
            <a:r>
              <a:rPr lang="en-IL" dirty="0">
                <a:solidFill>
                  <a:schemeClr val="accent2"/>
                </a:solidFill>
              </a:rPr>
              <a:t>Training Peaks</a:t>
            </a:r>
            <a:r>
              <a:rPr lang="en-US" dirty="0">
                <a:solidFill>
                  <a:schemeClr val="accent2"/>
                </a:solidFill>
              </a:rPr>
              <a:t> (TP) </a:t>
            </a:r>
            <a:r>
              <a:rPr lang="en-US" dirty="0"/>
              <a:t>–  Training tracking and Coaching services</a:t>
            </a:r>
          </a:p>
          <a:p>
            <a:pPr lvl="1"/>
            <a:r>
              <a:rPr lang="en-US" dirty="0"/>
              <a:t>Including: workouts info, i.e., distance, duration, power, cadence, heart rate...</a:t>
            </a:r>
            <a:endParaRPr lang="en-IL" dirty="0"/>
          </a:p>
          <a:p>
            <a:endParaRPr lang="en-IL" dirty="0"/>
          </a:p>
          <a:p>
            <a:r>
              <a:rPr lang="en-IL" dirty="0">
                <a:solidFill>
                  <a:schemeClr val="accent2"/>
                </a:solidFill>
              </a:rPr>
              <a:t>STRAVA</a:t>
            </a:r>
            <a:r>
              <a:rPr lang="en-US" dirty="0"/>
              <a:t> – fitness tracking and social media app</a:t>
            </a:r>
          </a:p>
          <a:p>
            <a:pPr lvl="1"/>
            <a:r>
              <a:rPr lang="en-US" dirty="0"/>
              <a:t>Including: workouts info, i.e., distance, duration, power, cadence, heart rate...</a:t>
            </a:r>
            <a:endParaRPr lang="en-IL" dirty="0"/>
          </a:p>
          <a:p>
            <a:pPr lvl="1"/>
            <a:endParaRPr lang="en-IL" dirty="0"/>
          </a:p>
        </p:txBody>
      </p:sp>
      <p:pic>
        <p:nvPicPr>
          <p:cNvPr id="4" name="Picture 2" descr="training peaks - Run Power Coach">
            <a:extLst>
              <a:ext uri="{FF2B5EF4-FFF2-40B4-BE49-F238E27FC236}">
                <a16:creationId xmlns:a16="http://schemas.microsoft.com/office/drawing/2014/main" id="{DB44F72B-B60D-1046-9D6D-1EE3295BC2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4" b="27545"/>
          <a:stretch/>
        </p:blipFill>
        <p:spPr bwMode="auto">
          <a:xfrm>
            <a:off x="281469" y="5765099"/>
            <a:ext cx="2554928" cy="109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תמונה 2">
            <a:extLst>
              <a:ext uri="{FF2B5EF4-FFF2-40B4-BE49-F238E27FC236}">
                <a16:creationId xmlns:a16="http://schemas.microsoft.com/office/drawing/2014/main" id="{996737F3-34A3-CA4D-9760-22EB8599C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4799" y="6086406"/>
            <a:ext cx="1445731" cy="591741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1E06F57-3D70-E2CF-297C-12DAD0E51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6412" y="5912759"/>
            <a:ext cx="2824481" cy="92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30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69C8-2C8E-BF4E-A0E8-74DD32289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L" sz="4000" dirty="0">
                <a:solidFill>
                  <a:schemeClr val="accent4"/>
                </a:solidFill>
              </a:rPr>
              <a:t>Cyclists’ allocation in Races - 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CE09F-02A0-CD4F-9A5D-AE2FA7303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6051"/>
            <a:ext cx="10515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1368"/>
              </a:spcBef>
              <a:buNone/>
              <a:defRPr/>
            </a:pPr>
            <a:r>
              <a:rPr lang="en-US" sz="2400" dirty="0">
                <a:cs typeface="Calibri Light"/>
              </a:rPr>
              <a:t>Using races info (from PCS) and workouts (TP or STRAVA) data –</a:t>
            </a:r>
          </a:p>
          <a:p>
            <a:pPr lvl="1">
              <a:lnSpc>
                <a:spcPct val="150000"/>
              </a:lnSpc>
              <a:spcBef>
                <a:spcPts val="1368"/>
              </a:spcBef>
              <a:defRPr/>
            </a:pPr>
            <a:r>
              <a:rPr lang="en-US" dirty="0">
                <a:cs typeface="Calibri Light"/>
              </a:rPr>
              <a:t> Learn the </a:t>
            </a:r>
            <a:r>
              <a:rPr lang="en-US" dirty="0">
                <a:solidFill>
                  <a:schemeClr val="accent2"/>
                </a:solidFill>
                <a:cs typeface="Calibri Light"/>
              </a:rPr>
              <a:t>cyclists’ allocation to races</a:t>
            </a:r>
            <a:r>
              <a:rPr lang="en-US" dirty="0">
                <a:cs typeface="Calibri Light"/>
              </a:rPr>
              <a:t> decision process of a team</a:t>
            </a:r>
          </a:p>
          <a:p>
            <a:pPr lvl="1">
              <a:lnSpc>
                <a:spcPct val="150000"/>
              </a:lnSpc>
              <a:spcBef>
                <a:spcPts val="1368"/>
              </a:spcBef>
              <a:defRPr/>
            </a:pPr>
            <a:r>
              <a:rPr lang="en-US" dirty="0">
                <a:cs typeface="Calibri Light"/>
              </a:rPr>
              <a:t> Analyze decision </a:t>
            </a:r>
            <a:r>
              <a:rPr lang="en-US" dirty="0">
                <a:solidFill>
                  <a:schemeClr val="accent2"/>
                </a:solidFill>
                <a:cs typeface="Calibri Light"/>
              </a:rPr>
              <a:t>factors</a:t>
            </a:r>
            <a:r>
              <a:rPr lang="en-US" dirty="0">
                <a:cs typeface="Calibri Light"/>
              </a:rPr>
              <a:t> of cyclists’ allocation to races</a:t>
            </a:r>
          </a:p>
          <a:p>
            <a:endParaRPr lang="en-IL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463842C6-053C-C0B6-75E9-91B8B269A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669" y="4507137"/>
            <a:ext cx="4130172" cy="232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4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BB3E-39BD-DB4A-A09B-7095577F7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accent4"/>
                </a:solidFill>
              </a:rPr>
            </a:br>
            <a:b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</a:b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D74C1DA-50F7-4C30-BC6E-1EA79AB373D9}"/>
              </a:ext>
            </a:extLst>
          </p:cNvPr>
          <p:cNvSpPr txBox="1"/>
          <p:nvPr/>
        </p:nvSpPr>
        <p:spPr>
          <a:xfrm>
            <a:off x="520484" y="1740434"/>
            <a:ext cx="11032887" cy="3328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 defTabSz="457200">
              <a:lnSpc>
                <a:spcPct val="200000"/>
              </a:lnSpc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alibri Light"/>
              </a:rPr>
              <a:t>Forecasting </a:t>
            </a:r>
            <a:r>
              <a:rPr kumimoji="0" lang="en-US" sz="2400" b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ea typeface="+mn-ea"/>
                <a:cs typeface="Calibri Light"/>
              </a:rPr>
              <a:t>cyclists’ outcomes in races</a:t>
            </a:r>
          </a:p>
          <a:p>
            <a:pPr marL="914400" lvl="3" indent="-457200" defTabSz="457200">
              <a:lnSpc>
                <a:spcPct val="200000"/>
              </a:lnSpc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i="1" dirty="0" err="1"/>
              <a:t>Kholkine</a:t>
            </a:r>
            <a:r>
              <a:rPr lang="en-US" i="1" dirty="0"/>
              <a:t>, Leonid, et al. </a:t>
            </a:r>
            <a:r>
              <a:rPr lang="en-US" b="1" i="1" dirty="0"/>
              <a:t>A Learn-to-Rank Approach for Predicting Road Cycling Race Outcomes.</a:t>
            </a:r>
            <a:r>
              <a:rPr lang="en-US" i="1" dirty="0"/>
              <a:t> Frontiers in sports and active living 3 (2021).‏</a:t>
            </a:r>
            <a:endParaRPr kumimoji="0" lang="en-US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alibri Light"/>
            </a:endParaRPr>
          </a:p>
          <a:p>
            <a:pPr marL="914400" lvl="3" indent="-457200" defTabSz="457200">
              <a:lnSpc>
                <a:spcPct val="200000"/>
              </a:lnSpc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alibri Light"/>
              </a:rPr>
              <a:t>Van </a:t>
            </a:r>
            <a:r>
              <a:rPr kumimoji="0" lang="en-US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alibri Light"/>
              </a:rPr>
              <a:t>Bulck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alibri Light"/>
              </a:rPr>
              <a:t>, David, Arthur </a:t>
            </a:r>
            <a:r>
              <a:rPr kumimoji="0" lang="en-US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alibri Light"/>
              </a:rPr>
              <a:t>Vande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alibri Light"/>
              </a:rPr>
              <a:t> </a:t>
            </a:r>
            <a:r>
              <a:rPr kumimoji="0" lang="en-US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alibri Light"/>
              </a:rPr>
              <a:t>Weghe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alibri Light"/>
              </a:rPr>
              <a:t>, and Dries </a:t>
            </a:r>
            <a:r>
              <a:rPr kumimoji="0" lang="en-US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alibri Light"/>
              </a:rPr>
              <a:t>Goossens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alibri Light"/>
              </a:rPr>
              <a:t>. </a:t>
            </a:r>
            <a:r>
              <a:rPr kumimoji="0" lang="en-US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alibri Light"/>
              </a:rPr>
              <a:t>Result-based talent identification in road cycling: discovering the next Eddy Merckx.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alibri Light"/>
              </a:rPr>
              <a:t> Annals of Operations Research (2021): 1-18.‏</a:t>
            </a:r>
            <a:endParaRPr kumimoji="0" lang="en-US" sz="24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Calibri Ligh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3A0785-9A95-DE02-CA20-834F8FD30FE8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</a:rPr>
              <a:t>Related Works</a:t>
            </a:r>
            <a:endParaRPr lang="en-IL" dirty="0">
              <a:solidFill>
                <a:schemeClr val="accent4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C703AC-C230-224C-8A58-46A755F90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712" y="0"/>
            <a:ext cx="3975288" cy="184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11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BB3E-39BD-DB4A-A09B-7095577F7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966" y="-2020887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accent4"/>
                </a:solidFill>
              </a:rPr>
            </a:br>
            <a:b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</a:b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D74C1DA-50F7-4C30-BC6E-1EA79AB373D9}"/>
              </a:ext>
            </a:extLst>
          </p:cNvPr>
          <p:cNvSpPr txBox="1"/>
          <p:nvPr/>
        </p:nvSpPr>
        <p:spPr>
          <a:xfrm>
            <a:off x="520484" y="1740434"/>
            <a:ext cx="11032887" cy="3326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457200" defTabSz="457200">
              <a:lnSpc>
                <a:spcPct val="200000"/>
              </a:lnSpc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Calibri Light"/>
              </a:rPr>
              <a:t>Prediction of </a:t>
            </a:r>
            <a:r>
              <a:rPr kumimoji="0" lang="en-US" sz="2400" b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ea typeface="+mn-ea"/>
                <a:cs typeface="Calibri Light"/>
              </a:rPr>
              <a:t>cyclist‘s power performance in races </a:t>
            </a:r>
          </a:p>
          <a:p>
            <a:pPr marL="914400" lvl="3" indent="-457200" defTabSz="457200">
              <a:lnSpc>
                <a:spcPct val="200000"/>
              </a:lnSpc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i="1" dirty="0"/>
              <a:t>Leeuw, Arie-Willem de, et al. </a:t>
            </a:r>
            <a:r>
              <a:rPr lang="en-US" b="1" i="1" dirty="0"/>
              <a:t>Time series regression in professional road cycling.  </a:t>
            </a:r>
            <a:r>
              <a:rPr lang="en-US" i="1" dirty="0"/>
              <a:t>International Conference on Discovery Science. Springer, Cham, 2020.‏</a:t>
            </a:r>
          </a:p>
          <a:p>
            <a:pPr marL="914400" lvl="3" indent="-457200" defTabSz="457200">
              <a:lnSpc>
                <a:spcPct val="200000"/>
              </a:lnSpc>
              <a:spcBef>
                <a:spcPts val="1368"/>
              </a:spcBef>
              <a:buFont typeface="Arial" panose="020B0604020202020204" pitchFamily="34" charset="0"/>
              <a:buChar char="•"/>
              <a:defRPr/>
            </a:pPr>
            <a:r>
              <a:rPr lang="en-US" i="1" dirty="0"/>
              <a:t>Kataoka, </a:t>
            </a:r>
            <a:r>
              <a:rPr lang="en-US" i="1" dirty="0" err="1"/>
              <a:t>Yasuyuki</a:t>
            </a:r>
            <a:r>
              <a:rPr lang="en-US" i="1" dirty="0"/>
              <a:t>, and Peter Gray. </a:t>
            </a:r>
            <a:r>
              <a:rPr lang="en-US" b="1" i="1" dirty="0"/>
              <a:t>Real-time power performance prediction in tour de France.</a:t>
            </a:r>
            <a:r>
              <a:rPr lang="en-US" i="1" dirty="0"/>
              <a:t> International workshop on machine learning and data mining for sports analytics. Springer, Cham, 2018.‏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3A0785-9A95-DE02-CA20-834F8FD30FE8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</a:rPr>
              <a:t>Related Works</a:t>
            </a:r>
            <a:endParaRPr lang="en-IL" dirty="0">
              <a:solidFill>
                <a:schemeClr val="accent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0B13C7-B56E-2B4B-8E75-1215060A3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039" y="197602"/>
            <a:ext cx="3348048" cy="19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62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BB3E-39BD-DB4A-A09B-7095577F7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Cycling Teams’ Races and Workouts Dataset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8494DB0-D13F-4396-A467-728D7A4680BA}"/>
              </a:ext>
            </a:extLst>
          </p:cNvPr>
          <p:cNvSpPr txBox="1">
            <a:spLocks/>
          </p:cNvSpPr>
          <p:nvPr/>
        </p:nvSpPr>
        <p:spPr>
          <a:xfrm>
            <a:off x="838200" y="1409701"/>
            <a:ext cx="10515600" cy="4425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368"/>
              </a:spcBef>
              <a:buNone/>
              <a:defRPr/>
            </a:pPr>
            <a:endParaRPr lang="en-US" dirty="0">
              <a:highlight>
                <a:srgbClr val="FFFF00"/>
              </a:highlight>
              <a:latin typeface="+mj-lt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41E87327-D0B2-7A9F-E53A-846C64BF6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3215" y="2178556"/>
            <a:ext cx="1364364" cy="558437"/>
          </a:xfrm>
          <a:prstGeom prst="rect">
            <a:avLst/>
          </a:prstGeom>
        </p:spPr>
      </p:pic>
      <p:pic>
        <p:nvPicPr>
          <p:cNvPr id="5" name="Picture 2" descr="training peaks - Run Power Coach">
            <a:extLst>
              <a:ext uri="{FF2B5EF4-FFF2-40B4-BE49-F238E27FC236}">
                <a16:creationId xmlns:a16="http://schemas.microsoft.com/office/drawing/2014/main" id="{A3F5695E-685D-93A4-EE4A-F236155DA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4" b="27545"/>
          <a:stretch/>
        </p:blipFill>
        <p:spPr bwMode="auto">
          <a:xfrm>
            <a:off x="9857177" y="3509771"/>
            <a:ext cx="1998938" cy="8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124A7779-F040-A933-C283-40B5032D2B0B}"/>
              </a:ext>
            </a:extLst>
          </p:cNvPr>
          <p:cNvSpPr txBox="1"/>
          <p:nvPr/>
        </p:nvSpPr>
        <p:spPr>
          <a:xfrm>
            <a:off x="951979" y="1409701"/>
            <a:ext cx="10288043" cy="4476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rtl="0" fontAlgn="base">
              <a:lnSpc>
                <a:spcPct val="150000"/>
              </a:lnSpc>
              <a:spcBef>
                <a:spcPts val="0"/>
              </a:spcBef>
              <a:spcAft>
                <a:spcPts val="20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583 Cyclists from 10 teams</a:t>
            </a:r>
          </a:p>
          <a:p>
            <a:pPr marL="800100" lvl="1" indent="-342900" algn="just" fontAlgn="base">
              <a:lnSpc>
                <a:spcPct val="150000"/>
              </a:lnSpc>
              <a:spcAft>
                <a:spcPts val="20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a typeface="Calibri" panose="020F0502020204030204" pitchFamily="34" charset="0"/>
              </a:rPr>
              <a:t>Age, weight, height, cyclist’s statistics and specialties (i.e., sprint, climbing)</a:t>
            </a:r>
            <a:endParaRPr lang="en-US" sz="20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 algn="just" rtl="0" fontAlgn="base">
              <a:lnSpc>
                <a:spcPct val="150000"/>
              </a:lnSpc>
              <a:spcBef>
                <a:spcPts val="0"/>
              </a:spcBef>
              <a:spcAft>
                <a:spcPts val="20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ea typeface="Calibri" panose="020F0502020204030204" pitchFamily="34" charset="0"/>
              </a:rPr>
              <a:t>1025</a:t>
            </a:r>
            <a:r>
              <a:rPr lang="en-US" sz="24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Races, </a:t>
            </a:r>
            <a:r>
              <a:rPr lang="en-US" sz="2400" b="1" dirty="0">
                <a:solidFill>
                  <a:srgbClr val="000000"/>
                </a:solidFill>
                <a:ea typeface="Calibri" panose="020F0502020204030204" pitchFamily="34" charset="0"/>
              </a:rPr>
              <a:t>3100</a:t>
            </a:r>
            <a:r>
              <a:rPr lang="en-US" sz="24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Stages during 2017-2022</a:t>
            </a:r>
          </a:p>
          <a:p>
            <a:pPr marL="800100" lvl="1" indent="-342900" algn="just" fontAlgn="base">
              <a:lnSpc>
                <a:spcPct val="150000"/>
              </a:lnSpc>
              <a:spcAft>
                <a:spcPts val="20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a typeface="Calibri" panose="020F0502020204030204" pitchFamily="34" charset="0"/>
              </a:rPr>
              <a:t>Race classification, distance, elevation gain, results and rankings</a:t>
            </a:r>
          </a:p>
          <a:p>
            <a:pPr marL="342900" indent="-342900" algn="just" fontAlgn="base">
              <a:lnSpc>
                <a:spcPct val="200000"/>
              </a:lnSpc>
              <a:spcAft>
                <a:spcPts val="20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65k </a:t>
            </a:r>
            <a:r>
              <a:rPr lang="en-US" sz="2400" b="1" dirty="0">
                <a:solidFill>
                  <a:srgbClr val="005594"/>
                </a:solidFill>
                <a:effectLst/>
                <a:ea typeface="Calibri" panose="020F0502020204030204" pitchFamily="34" charset="0"/>
              </a:rPr>
              <a:t>Training Peaks </a:t>
            </a:r>
            <a:r>
              <a:rPr lang="en-US" sz="24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Workouts of 37 cyclists during 2017-2022</a:t>
            </a:r>
            <a:endParaRPr lang="en-US" sz="2400" b="1" dirty="0">
              <a:solidFill>
                <a:srgbClr val="000000"/>
              </a:solidFill>
              <a:ea typeface="Calibri" panose="020F0502020204030204" pitchFamily="34" charset="0"/>
            </a:endParaRPr>
          </a:p>
          <a:p>
            <a:pPr marL="342900" indent="-342900" algn="just" fontAlgn="base">
              <a:lnSpc>
                <a:spcPct val="200000"/>
              </a:lnSpc>
              <a:spcAft>
                <a:spcPts val="20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302k </a:t>
            </a:r>
            <a:r>
              <a:rPr lang="en-US" sz="2400" b="1" dirty="0">
                <a:solidFill>
                  <a:srgbClr val="FC4C02"/>
                </a:solidFill>
                <a:effectLst/>
                <a:ea typeface="Calibri" panose="020F0502020204030204" pitchFamily="34" charset="0"/>
              </a:rPr>
              <a:t>STRAVA</a:t>
            </a:r>
            <a:r>
              <a:rPr lang="en-US" sz="24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Workouts of 364 cyclists during 2017-2022</a:t>
            </a:r>
          </a:p>
          <a:p>
            <a:pPr marL="800100" lvl="1" indent="-342900" algn="just" fontAlgn="base">
              <a:lnSpc>
                <a:spcPct val="150000"/>
              </a:lnSpc>
              <a:spcAft>
                <a:spcPts val="20"/>
              </a:spcAft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Workout’s duration, </a:t>
            </a:r>
            <a:r>
              <a:rPr lang="en-US" sz="2000" dirty="0">
                <a:solidFill>
                  <a:srgbClr val="000000"/>
                </a:solidFill>
                <a:ea typeface="Calibri" panose="020F0502020204030204" pitchFamily="34" charset="0"/>
              </a:rPr>
              <a:t>distance,  elevation gain, calories, power, speed, heart rate, temperature, cadence, etc.</a:t>
            </a:r>
            <a:endParaRPr lang="en-US" sz="20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28A2774C-CA05-6A82-3BAD-D56B050C3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980" y="4829604"/>
            <a:ext cx="1680833" cy="55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5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חץ: ימינה 10">
            <a:extLst>
              <a:ext uri="{FF2B5EF4-FFF2-40B4-BE49-F238E27FC236}">
                <a16:creationId xmlns:a16="http://schemas.microsoft.com/office/drawing/2014/main" id="{C996FC27-835F-471E-1DD5-D5A4E39AF1C2}"/>
              </a:ext>
            </a:extLst>
          </p:cNvPr>
          <p:cNvSpPr/>
          <p:nvPr/>
        </p:nvSpPr>
        <p:spPr>
          <a:xfrm>
            <a:off x="7612590" y="3279869"/>
            <a:ext cx="645372" cy="277149"/>
          </a:xfrm>
          <a:prstGeom prst="rightArrow">
            <a:avLst>
              <a:gd name="adj1" fmla="val 50000"/>
              <a:gd name="adj2" fmla="val 74633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31" name="גרפיקה 30" descr="מסד נתונים עם מילוי מלא">
            <a:extLst>
              <a:ext uri="{FF2B5EF4-FFF2-40B4-BE49-F238E27FC236}">
                <a16:creationId xmlns:a16="http://schemas.microsoft.com/office/drawing/2014/main" id="{CC76B33A-04BB-E0E7-6715-F45A31E7C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726" y="1888909"/>
            <a:ext cx="778809" cy="645373"/>
          </a:xfrm>
          <a:prstGeom prst="rect">
            <a:avLst/>
          </a:prstGeom>
        </p:spPr>
      </p:pic>
      <p:sp>
        <p:nvSpPr>
          <p:cNvPr id="37" name="תיבת טקסט 36">
            <a:extLst>
              <a:ext uri="{FF2B5EF4-FFF2-40B4-BE49-F238E27FC236}">
                <a16:creationId xmlns:a16="http://schemas.microsoft.com/office/drawing/2014/main" id="{BB3AC086-FEBD-A779-9547-4A01A85DB401}"/>
              </a:ext>
            </a:extLst>
          </p:cNvPr>
          <p:cNvSpPr txBox="1"/>
          <p:nvPr/>
        </p:nvSpPr>
        <p:spPr>
          <a:xfrm>
            <a:off x="-25690" y="3712995"/>
            <a:ext cx="1229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Cyclists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39" name="תיבת טקסט 38">
            <a:extLst>
              <a:ext uri="{FF2B5EF4-FFF2-40B4-BE49-F238E27FC236}">
                <a16:creationId xmlns:a16="http://schemas.microsoft.com/office/drawing/2014/main" id="{658B685D-A506-4BED-E55E-EF4D96E0E359}"/>
              </a:ext>
            </a:extLst>
          </p:cNvPr>
          <p:cNvSpPr txBox="1"/>
          <p:nvPr/>
        </p:nvSpPr>
        <p:spPr>
          <a:xfrm>
            <a:off x="-5754" y="2445807"/>
            <a:ext cx="1229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Races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21" name="תיבת טקסט 38">
            <a:extLst>
              <a:ext uri="{FF2B5EF4-FFF2-40B4-BE49-F238E27FC236}">
                <a16:creationId xmlns:a16="http://schemas.microsoft.com/office/drawing/2014/main" id="{04CBB8F7-A10D-E8A7-7A3B-1CBDF8ADAFE8}"/>
              </a:ext>
            </a:extLst>
          </p:cNvPr>
          <p:cNvSpPr txBox="1"/>
          <p:nvPr/>
        </p:nvSpPr>
        <p:spPr>
          <a:xfrm>
            <a:off x="-5754" y="5056423"/>
            <a:ext cx="1229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Workouts</a:t>
            </a:r>
            <a:endParaRPr lang="LID4096" sz="1600" dirty="0">
              <a:solidFill>
                <a:schemeClr val="tx1"/>
              </a:solidFill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F8B0BF36-8AB0-26AD-8CC4-2004B91DC162}"/>
              </a:ext>
            </a:extLst>
          </p:cNvPr>
          <p:cNvSpPr txBox="1"/>
          <p:nvPr/>
        </p:nvSpPr>
        <p:spPr>
          <a:xfrm>
            <a:off x="7403860" y="3567991"/>
            <a:ext cx="10706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Features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Filtering </a:t>
            </a:r>
          </a:p>
          <a:p>
            <a:pPr algn="ctr"/>
            <a:r>
              <a:rPr lang="en-US" sz="1200" dirty="0"/>
              <a:t>&amp;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Imputation</a:t>
            </a:r>
            <a:endParaRPr lang="LID4096" sz="1200" dirty="0">
              <a:solidFill>
                <a:schemeClr val="tx1"/>
              </a:solidFill>
            </a:endParaRPr>
          </a:p>
        </p:txBody>
      </p:sp>
      <p:grpSp>
        <p:nvGrpSpPr>
          <p:cNvPr id="61" name="קבוצה 60">
            <a:extLst>
              <a:ext uri="{FF2B5EF4-FFF2-40B4-BE49-F238E27FC236}">
                <a16:creationId xmlns:a16="http://schemas.microsoft.com/office/drawing/2014/main" id="{7C28ACBE-FE46-71DD-5049-A16B83BCA14F}"/>
              </a:ext>
            </a:extLst>
          </p:cNvPr>
          <p:cNvGrpSpPr/>
          <p:nvPr/>
        </p:nvGrpSpPr>
        <p:grpSpPr>
          <a:xfrm>
            <a:off x="1704975" y="5378790"/>
            <a:ext cx="3393272" cy="379291"/>
            <a:chOff x="2040599" y="5616915"/>
            <a:chExt cx="3226784" cy="37929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27A1993-48E5-699E-948E-D6EC78018F9B}"/>
                </a:ext>
              </a:extLst>
            </p:cNvPr>
            <p:cNvSpPr txBox="1"/>
            <p:nvPr/>
          </p:nvSpPr>
          <p:spPr>
            <a:xfrm>
              <a:off x="2961051" y="5616915"/>
              <a:ext cx="23063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Workouts Time Window</a:t>
              </a:r>
            </a:p>
          </p:txBody>
        </p:sp>
        <p:grpSp>
          <p:nvGrpSpPr>
            <p:cNvPr id="52" name="קבוצה 51">
              <a:extLst>
                <a:ext uri="{FF2B5EF4-FFF2-40B4-BE49-F238E27FC236}">
                  <a16:creationId xmlns:a16="http://schemas.microsoft.com/office/drawing/2014/main" id="{02739907-E491-221E-387A-3F8E8AC0D9A8}"/>
                </a:ext>
              </a:extLst>
            </p:cNvPr>
            <p:cNvGrpSpPr/>
            <p:nvPr/>
          </p:nvGrpSpPr>
          <p:grpSpPr>
            <a:xfrm>
              <a:off x="2040599" y="5805750"/>
              <a:ext cx="2714280" cy="190456"/>
              <a:chOff x="1838469" y="6079310"/>
              <a:chExt cx="2714280" cy="190456"/>
            </a:xfrm>
          </p:grpSpPr>
          <p:cxnSp>
            <p:nvCxnSpPr>
              <p:cNvPr id="43" name="מחבר ישר 42">
                <a:extLst>
                  <a:ext uri="{FF2B5EF4-FFF2-40B4-BE49-F238E27FC236}">
                    <a16:creationId xmlns:a16="http://schemas.microsoft.com/office/drawing/2014/main" id="{78D55790-442F-1373-D515-856B044CDFEF}"/>
                  </a:ext>
                </a:extLst>
              </p:cNvPr>
              <p:cNvCxnSpPr/>
              <p:nvPr/>
            </p:nvCxnSpPr>
            <p:spPr>
              <a:xfrm flipH="1">
                <a:off x="1838469" y="6178150"/>
                <a:ext cx="2714280" cy="0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מחבר ישר 45">
                <a:extLst>
                  <a:ext uri="{FF2B5EF4-FFF2-40B4-BE49-F238E27FC236}">
                    <a16:creationId xmlns:a16="http://schemas.microsoft.com/office/drawing/2014/main" id="{D01632EA-993C-D01C-AED6-62CAFE56DC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1517" y="6079310"/>
                <a:ext cx="0" cy="182880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מחבר ישר 48">
                <a:extLst>
                  <a:ext uri="{FF2B5EF4-FFF2-40B4-BE49-F238E27FC236}">
                    <a16:creationId xmlns:a16="http://schemas.microsoft.com/office/drawing/2014/main" id="{EC2818ED-0A2A-4C88-4971-7BB7C2B88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4835" y="6086886"/>
                <a:ext cx="0" cy="182880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קבוצה 59">
            <a:extLst>
              <a:ext uri="{FF2B5EF4-FFF2-40B4-BE49-F238E27FC236}">
                <a16:creationId xmlns:a16="http://schemas.microsoft.com/office/drawing/2014/main" id="{2F3F4AF9-5959-E97C-1015-BA241C3AEA2D}"/>
              </a:ext>
            </a:extLst>
          </p:cNvPr>
          <p:cNvGrpSpPr/>
          <p:nvPr/>
        </p:nvGrpSpPr>
        <p:grpSpPr>
          <a:xfrm>
            <a:off x="1057004" y="5830040"/>
            <a:ext cx="4462269" cy="587712"/>
            <a:chOff x="886125" y="6109440"/>
            <a:chExt cx="4955322" cy="587712"/>
          </a:xfrm>
        </p:grpSpPr>
        <p:cxnSp>
          <p:nvCxnSpPr>
            <p:cNvPr id="15" name="מחבר חץ ישר 14">
              <a:extLst>
                <a:ext uri="{FF2B5EF4-FFF2-40B4-BE49-F238E27FC236}">
                  <a16:creationId xmlns:a16="http://schemas.microsoft.com/office/drawing/2014/main" id="{AEC8FC81-F897-E2DE-E936-C9BF81562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125" y="6292320"/>
              <a:ext cx="4263014" cy="11777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תיבת טקסט 25">
              <a:extLst>
                <a:ext uri="{FF2B5EF4-FFF2-40B4-BE49-F238E27FC236}">
                  <a16:creationId xmlns:a16="http://schemas.microsoft.com/office/drawing/2014/main" id="{1F0E1991-9294-DB15-3860-7EABB9DACB90}"/>
                </a:ext>
              </a:extLst>
            </p:cNvPr>
            <p:cNvSpPr txBox="1"/>
            <p:nvPr/>
          </p:nvSpPr>
          <p:spPr>
            <a:xfrm>
              <a:off x="5077436" y="6109440"/>
              <a:ext cx="7640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Time</a:t>
              </a:r>
              <a:endParaRPr lang="LID4096" b="1" dirty="0"/>
            </a:p>
          </p:txBody>
        </p:sp>
        <p:cxnSp>
          <p:nvCxnSpPr>
            <p:cNvPr id="35" name="מחבר ישר 34">
              <a:extLst>
                <a:ext uri="{FF2B5EF4-FFF2-40B4-BE49-F238E27FC236}">
                  <a16:creationId xmlns:a16="http://schemas.microsoft.com/office/drawing/2014/main" id="{234A9FAD-610A-E482-2370-88ACFDC88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4879" y="6109440"/>
              <a:ext cx="0" cy="1828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תיבת טקסט 58">
                  <a:extLst>
                    <a:ext uri="{FF2B5EF4-FFF2-40B4-BE49-F238E27FC236}">
                      <a16:creationId xmlns:a16="http://schemas.microsoft.com/office/drawing/2014/main" id="{EC32DAF3-39D0-B137-7C58-9DB457D2A7D7}"/>
                    </a:ext>
                  </a:extLst>
                </p:cNvPr>
                <p:cNvSpPr txBox="1"/>
                <p:nvPr/>
              </p:nvSpPr>
              <p:spPr>
                <a:xfrm>
                  <a:off x="4062176" y="6327820"/>
                  <a:ext cx="15404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Source Sans Pro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ource Sans Pro"/>
                              </a:rPr>
                              <m:t>𝑅𝑎𝑐𝑒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ource Sans Pro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59" name="תיבת טקסט 58">
                  <a:extLst>
                    <a:ext uri="{FF2B5EF4-FFF2-40B4-BE49-F238E27FC236}">
                      <a16:creationId xmlns:a16="http://schemas.microsoft.com/office/drawing/2014/main" id="{EC32DAF3-39D0-B137-7C58-9DB457D2A7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2176" y="6327820"/>
                  <a:ext cx="154046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אליפסה 61">
            <a:extLst>
              <a:ext uri="{FF2B5EF4-FFF2-40B4-BE49-F238E27FC236}">
                <a16:creationId xmlns:a16="http://schemas.microsoft.com/office/drawing/2014/main" id="{FC423559-5DF1-8CFC-97D2-2CE4EBC8F175}"/>
              </a:ext>
            </a:extLst>
          </p:cNvPr>
          <p:cNvSpPr/>
          <p:nvPr/>
        </p:nvSpPr>
        <p:spPr>
          <a:xfrm>
            <a:off x="4167247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3" name="אליפסה 62">
            <a:extLst>
              <a:ext uri="{FF2B5EF4-FFF2-40B4-BE49-F238E27FC236}">
                <a16:creationId xmlns:a16="http://schemas.microsoft.com/office/drawing/2014/main" id="{4A8A3E87-B95C-3C4F-59F6-C5594C940FB9}"/>
              </a:ext>
            </a:extLst>
          </p:cNvPr>
          <p:cNvSpPr/>
          <p:nvPr/>
        </p:nvSpPr>
        <p:spPr>
          <a:xfrm>
            <a:off x="3821387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4" name="אליפסה 63">
            <a:extLst>
              <a:ext uri="{FF2B5EF4-FFF2-40B4-BE49-F238E27FC236}">
                <a16:creationId xmlns:a16="http://schemas.microsoft.com/office/drawing/2014/main" id="{A380C0F6-3D63-5BAD-C344-6AC639C31C86}"/>
              </a:ext>
            </a:extLst>
          </p:cNvPr>
          <p:cNvSpPr/>
          <p:nvPr/>
        </p:nvSpPr>
        <p:spPr>
          <a:xfrm>
            <a:off x="3216627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5" name="אליפסה 64">
            <a:extLst>
              <a:ext uri="{FF2B5EF4-FFF2-40B4-BE49-F238E27FC236}">
                <a16:creationId xmlns:a16="http://schemas.microsoft.com/office/drawing/2014/main" id="{FC1CA6A9-B0DC-94AD-6EB5-7C26690247FF}"/>
              </a:ext>
            </a:extLst>
          </p:cNvPr>
          <p:cNvSpPr/>
          <p:nvPr/>
        </p:nvSpPr>
        <p:spPr>
          <a:xfrm>
            <a:off x="3467265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6" name="אליפסה 65">
            <a:extLst>
              <a:ext uri="{FF2B5EF4-FFF2-40B4-BE49-F238E27FC236}">
                <a16:creationId xmlns:a16="http://schemas.microsoft.com/office/drawing/2014/main" id="{2C46A1C5-CB3D-B8FA-BD6C-D75AB254211C}"/>
              </a:ext>
            </a:extLst>
          </p:cNvPr>
          <p:cNvSpPr/>
          <p:nvPr/>
        </p:nvSpPr>
        <p:spPr>
          <a:xfrm>
            <a:off x="1744953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7" name="אליפסה 66">
            <a:extLst>
              <a:ext uri="{FF2B5EF4-FFF2-40B4-BE49-F238E27FC236}">
                <a16:creationId xmlns:a16="http://schemas.microsoft.com/office/drawing/2014/main" id="{E563E412-574B-DB8F-E06B-D09E80FF6822}"/>
              </a:ext>
            </a:extLst>
          </p:cNvPr>
          <p:cNvSpPr/>
          <p:nvPr/>
        </p:nvSpPr>
        <p:spPr>
          <a:xfrm>
            <a:off x="2444568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8" name="אליפסה 67">
            <a:extLst>
              <a:ext uri="{FF2B5EF4-FFF2-40B4-BE49-F238E27FC236}">
                <a16:creationId xmlns:a16="http://schemas.microsoft.com/office/drawing/2014/main" id="{B25F3652-FCF8-FAC1-ED3B-1BB6F5BE800F}"/>
              </a:ext>
            </a:extLst>
          </p:cNvPr>
          <p:cNvSpPr/>
          <p:nvPr/>
        </p:nvSpPr>
        <p:spPr>
          <a:xfrm>
            <a:off x="2908225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9" name="אליפסה 68">
            <a:extLst>
              <a:ext uri="{FF2B5EF4-FFF2-40B4-BE49-F238E27FC236}">
                <a16:creationId xmlns:a16="http://schemas.microsoft.com/office/drawing/2014/main" id="{3DAB57CD-B889-B17D-49AA-FA5126D279BE}"/>
              </a:ext>
            </a:extLst>
          </p:cNvPr>
          <p:cNvSpPr/>
          <p:nvPr/>
        </p:nvSpPr>
        <p:spPr>
          <a:xfrm>
            <a:off x="1319000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2" name="אליפסה 71">
            <a:extLst>
              <a:ext uri="{FF2B5EF4-FFF2-40B4-BE49-F238E27FC236}">
                <a16:creationId xmlns:a16="http://schemas.microsoft.com/office/drawing/2014/main" id="{45A854A7-D0A4-D621-CD69-0F362EF956B8}"/>
              </a:ext>
            </a:extLst>
          </p:cNvPr>
          <p:cNvSpPr/>
          <p:nvPr/>
        </p:nvSpPr>
        <p:spPr>
          <a:xfrm>
            <a:off x="1140759" y="581462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82" name="גרפיקה 81" descr="מסד נתונים עם מילוי מלא">
            <a:extLst>
              <a:ext uri="{FF2B5EF4-FFF2-40B4-BE49-F238E27FC236}">
                <a16:creationId xmlns:a16="http://schemas.microsoft.com/office/drawing/2014/main" id="{EC64DEC8-5D94-2DC3-F751-0563C47B3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528" y="3111740"/>
            <a:ext cx="778809" cy="645373"/>
          </a:xfrm>
          <a:prstGeom prst="rect">
            <a:avLst/>
          </a:prstGeom>
        </p:spPr>
      </p:pic>
      <p:pic>
        <p:nvPicPr>
          <p:cNvPr id="83" name="גרפיקה 82" descr="מסד נתונים עם מילוי מלא">
            <a:extLst>
              <a:ext uri="{FF2B5EF4-FFF2-40B4-BE49-F238E27FC236}">
                <a16:creationId xmlns:a16="http://schemas.microsoft.com/office/drawing/2014/main" id="{81D3565A-8E74-E0A1-B5B6-AAAE6ADE9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726" y="4488691"/>
            <a:ext cx="778809" cy="6453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4" name="טבלה 93">
                <a:extLst>
                  <a:ext uri="{FF2B5EF4-FFF2-40B4-BE49-F238E27FC236}">
                    <a16:creationId xmlns:a16="http://schemas.microsoft.com/office/drawing/2014/main" id="{81BA2C23-2C5D-9061-6D70-904CA07CEA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0093314"/>
                  </p:ext>
                </p:extLst>
              </p:nvPr>
            </p:nvGraphicFramePr>
            <p:xfrm>
              <a:off x="1004661" y="3341206"/>
              <a:ext cx="2392926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16501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383838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540087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55245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400050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3780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𝐶𝑦𝑐𝑙𝑖𝑠𝑡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𝐴𝑔𝑒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𝐻𝑒𝑖𝑔h𝑡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𝑊𝑒𝑖𝑔h𝑡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L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4" name="טבלה 93">
                <a:extLst>
                  <a:ext uri="{FF2B5EF4-FFF2-40B4-BE49-F238E27FC236}">
                    <a16:creationId xmlns:a16="http://schemas.microsoft.com/office/drawing/2014/main" id="{81BA2C23-2C5D-9061-6D70-904CA07CEA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0093314"/>
                  </p:ext>
                </p:extLst>
              </p:nvPr>
            </p:nvGraphicFramePr>
            <p:xfrm>
              <a:off x="1004661" y="3341206"/>
              <a:ext cx="2392926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16501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383838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540087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55245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400050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176" t="-2381" r="-365882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36508" t="-2381" r="-393651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67416" t="-2381" r="-178652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61538" t="-2381" r="-74725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98485" t="-2381" r="-3030" b="-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5" name="טבלה 94">
                <a:extLst>
                  <a:ext uri="{FF2B5EF4-FFF2-40B4-BE49-F238E27FC236}">
                    <a16:creationId xmlns:a16="http://schemas.microsoft.com/office/drawing/2014/main" id="{25640B29-D3D2-BE23-6734-3CCBF0091F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1804138"/>
                  </p:ext>
                </p:extLst>
              </p:nvPr>
            </p:nvGraphicFramePr>
            <p:xfrm>
              <a:off x="998778" y="4699451"/>
              <a:ext cx="3069562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906222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635000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673100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62230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232940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3780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𝑆𝑢𝑚𝑊𝑜𝑟𝑘𝑜𝑢𝑡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𝐷𝑖𝑠𝑡𝑎𝑛𝑐𝑒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𝐷𝑢𝑟𝑎𝑡𝑖𝑜𝑛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𝐶𝑎𝑙𝑜𝑟𝑖𝑒𝑠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L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5" name="טבלה 94">
                <a:extLst>
                  <a:ext uri="{FF2B5EF4-FFF2-40B4-BE49-F238E27FC236}">
                    <a16:creationId xmlns:a16="http://schemas.microsoft.com/office/drawing/2014/main" id="{25640B29-D3D2-BE23-6734-3CCBF0091F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1804138"/>
                  </p:ext>
                </p:extLst>
              </p:nvPr>
            </p:nvGraphicFramePr>
            <p:xfrm>
              <a:off x="998778" y="4699451"/>
              <a:ext cx="3069562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906222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635000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673100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62230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232940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671" t="-2326" r="-240268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42857" t="-2326" r="-240952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31818" t="-2326" r="-130000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54369" t="-2326" r="-38835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231579" t="-2326" r="-5263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6" name="טבלה 95">
                <a:extLst>
                  <a:ext uri="{FF2B5EF4-FFF2-40B4-BE49-F238E27FC236}">
                    <a16:creationId xmlns:a16="http://schemas.microsoft.com/office/drawing/2014/main" id="{AD23B1AF-E1CC-A2CF-41E0-06CC01C525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3755467"/>
                  </p:ext>
                </p:extLst>
              </p:nvPr>
            </p:nvGraphicFramePr>
            <p:xfrm>
              <a:off x="998778" y="2122972"/>
              <a:ext cx="3146750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3934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637755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965200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88900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250861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179191">
                    <a:tc>
                      <a:txBody>
                        <a:bodyPr/>
                        <a:lstStyle/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𝑅𝑎𝑐𝑒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𝐷𝑖𝑠𝑡𝑎𝑛𝑐𝑒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𝐸𝑙𝑒𝑣𝑎𝑡𝑖𝑜𝑛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𝐺𝑎𝑖𝑛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𝑇𝑒𝑚𝑝𝑒𝑟𝑎𝑡𝑢𝑟𝑒</m:t>
                                </m:r>
                              </m:oMath>
                            </m:oMathPara>
                          </a14:m>
                          <a:endParaRPr lang="en-IL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L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6" name="טבלה 95">
                <a:extLst>
                  <a:ext uri="{FF2B5EF4-FFF2-40B4-BE49-F238E27FC236}">
                    <a16:creationId xmlns:a16="http://schemas.microsoft.com/office/drawing/2014/main" id="{AD23B1AF-E1CC-A2CF-41E0-06CC01C525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3755467"/>
                  </p:ext>
                </p:extLst>
              </p:nvPr>
            </p:nvGraphicFramePr>
            <p:xfrm>
              <a:off x="998778" y="2122972"/>
              <a:ext cx="3146750" cy="2514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3934">
                      <a:extLst>
                        <a:ext uri="{9D8B030D-6E8A-4147-A177-3AD203B41FA5}">
                          <a16:colId xmlns:a16="http://schemas.microsoft.com/office/drawing/2014/main" val="1103178018"/>
                        </a:ext>
                      </a:extLst>
                    </a:gridCol>
                    <a:gridCol w="637755">
                      <a:extLst>
                        <a:ext uri="{9D8B030D-6E8A-4147-A177-3AD203B41FA5}">
                          <a16:colId xmlns:a16="http://schemas.microsoft.com/office/drawing/2014/main" val="1789386226"/>
                        </a:ext>
                      </a:extLst>
                    </a:gridCol>
                    <a:gridCol w="965200">
                      <a:extLst>
                        <a:ext uri="{9D8B030D-6E8A-4147-A177-3AD203B41FA5}">
                          <a16:colId xmlns:a16="http://schemas.microsoft.com/office/drawing/2014/main" val="2966336657"/>
                        </a:ext>
                      </a:extLst>
                    </a:gridCol>
                    <a:gridCol w="889000">
                      <a:extLst>
                        <a:ext uri="{9D8B030D-6E8A-4147-A177-3AD203B41FA5}">
                          <a16:colId xmlns:a16="http://schemas.microsoft.com/office/drawing/2014/main" val="3907347204"/>
                        </a:ext>
                      </a:extLst>
                    </a:gridCol>
                    <a:gridCol w="250861">
                      <a:extLst>
                        <a:ext uri="{9D8B030D-6E8A-4147-A177-3AD203B41FA5}">
                          <a16:colId xmlns:a16="http://schemas.microsoft.com/office/drawing/2014/main" val="1895602133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515" t="-2381" r="-687879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63810" t="-2381" r="-332381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8176" t="-2381" r="-119497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25170" t="-2381" r="-29252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165854" t="-2381" r="-4878" b="-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85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3" name="טבלה 102">
                <a:extLst>
                  <a:ext uri="{FF2B5EF4-FFF2-40B4-BE49-F238E27FC236}">
                    <a16:creationId xmlns:a16="http://schemas.microsoft.com/office/drawing/2014/main" id="{298F7501-6970-145D-78CC-4CDFD31B1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9694522"/>
                  </p:ext>
                </p:extLst>
              </p:nvPr>
            </p:nvGraphicFramePr>
            <p:xfrm>
              <a:off x="4806358" y="2785946"/>
              <a:ext cx="2240244" cy="146490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91142">
                      <a:extLst>
                        <a:ext uri="{9D8B030D-6E8A-4147-A177-3AD203B41FA5}">
                          <a16:colId xmlns:a16="http://schemas.microsoft.com/office/drawing/2014/main" val="2482680979"/>
                        </a:ext>
                      </a:extLst>
                    </a:gridCol>
                    <a:gridCol w="979587">
                      <a:extLst>
                        <a:ext uri="{9D8B030D-6E8A-4147-A177-3AD203B41FA5}">
                          <a16:colId xmlns:a16="http://schemas.microsoft.com/office/drawing/2014/main" val="2734267687"/>
                        </a:ext>
                      </a:extLst>
                    </a:gridCol>
                    <a:gridCol w="669515">
                      <a:extLst>
                        <a:ext uri="{9D8B030D-6E8A-4147-A177-3AD203B41FA5}">
                          <a16:colId xmlns:a16="http://schemas.microsoft.com/office/drawing/2014/main" val="2295046412"/>
                        </a:ext>
                      </a:extLst>
                    </a:gridCol>
                  </a:tblGrid>
                  <a:tr h="27384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𝑆𝑢𝑚𝑊𝑜𝑟𝑘𝑜𝑢𝑡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𝑅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𝑎𝑐𝑒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6775202"/>
                      </a:ext>
                    </a:extLst>
                  </a:tr>
                  <a:tr h="2977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𝑆𝑢𝑚𝑊𝑜𝑟𝑘𝑜𝑢𝑡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𝑅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𝑎𝑐𝑒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2160653"/>
                      </a:ext>
                    </a:extLst>
                  </a:tr>
                  <a:tr h="2977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𝑆𝑢𝑚𝑊𝑜𝑟𝑘𝑜𝑢𝑡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𝑅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𝑎𝑐𝑒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349233"/>
                      </a:ext>
                    </a:extLst>
                  </a:tr>
                  <a:tr h="2977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𝐶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𝑦𝑐𝑙𝑖𝑠𝑡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Source Sans Pro"/>
                                  </a:rPr>
                                  <m:t>𝑆𝑢𝑚</m:t>
                                </m:r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𝑊𝑜𝑟𝑘𝑜𝑢𝑡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𝑅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𝑎𝑐𝑒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9598191"/>
                      </a:ext>
                    </a:extLst>
                  </a:tr>
                  <a:tr h="29776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L" sz="105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kumimoji="0" lang="en-IL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L" sz="105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kumimoji="0" lang="en-IL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54733" marR="54733" marT="27367" marB="27367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IL" sz="105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kumimoji="0" lang="en-IL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54733" marR="54733" marT="27367" marB="27367" anchor="ctr"/>
                    </a:tc>
                    <a:extLst>
                      <a:ext uri="{0D108BD9-81ED-4DB2-BD59-A6C34878D82A}">
                        <a16:rowId xmlns:a16="http://schemas.microsoft.com/office/drawing/2014/main" val="1786518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3" name="טבלה 102">
                <a:extLst>
                  <a:ext uri="{FF2B5EF4-FFF2-40B4-BE49-F238E27FC236}">
                    <a16:creationId xmlns:a16="http://schemas.microsoft.com/office/drawing/2014/main" id="{298F7501-6970-145D-78CC-4CDFD31B1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9694522"/>
                  </p:ext>
                </p:extLst>
              </p:nvPr>
            </p:nvGraphicFramePr>
            <p:xfrm>
              <a:off x="4806358" y="2785946"/>
              <a:ext cx="2240244" cy="146490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91142">
                      <a:extLst>
                        <a:ext uri="{9D8B030D-6E8A-4147-A177-3AD203B41FA5}">
                          <a16:colId xmlns:a16="http://schemas.microsoft.com/office/drawing/2014/main" val="2482680979"/>
                        </a:ext>
                      </a:extLst>
                    </a:gridCol>
                    <a:gridCol w="979587">
                      <a:extLst>
                        <a:ext uri="{9D8B030D-6E8A-4147-A177-3AD203B41FA5}">
                          <a16:colId xmlns:a16="http://schemas.microsoft.com/office/drawing/2014/main" val="2734267687"/>
                        </a:ext>
                      </a:extLst>
                    </a:gridCol>
                    <a:gridCol w="669515">
                      <a:extLst>
                        <a:ext uri="{9D8B030D-6E8A-4147-A177-3AD203B41FA5}">
                          <a16:colId xmlns:a16="http://schemas.microsoft.com/office/drawing/2014/main" val="2295046412"/>
                        </a:ext>
                      </a:extLst>
                    </a:gridCol>
                  </a:tblGrid>
                  <a:tr h="273847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31" t="-4444" r="-282474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60870" t="-4444" r="-70186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35455" t="-4444" r="-2727" b="-4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6775202"/>
                      </a:ext>
                    </a:extLst>
                  </a:tr>
                  <a:tr h="29776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31" t="-95918" r="-282474" b="-3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60870" t="-95918" r="-70186" b="-3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35455" t="-95918" r="-2727" b="-30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2160653"/>
                      </a:ext>
                    </a:extLst>
                  </a:tr>
                  <a:tr h="29776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31" t="-195918" r="-282474" b="-2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60870" t="-195918" r="-70186" b="-2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35455" t="-195918" r="-2727" b="-20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349233"/>
                      </a:ext>
                    </a:extLst>
                  </a:tr>
                  <a:tr h="29776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31" t="-295918" r="-282474" b="-1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60870" t="-295918" r="-70186" b="-1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35455" t="-295918" r="-2727" b="-10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598191"/>
                      </a:ext>
                    </a:extLst>
                  </a:tr>
                  <a:tr h="29776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31" t="-395918" r="-282474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54733" marR="54733" marT="27367" marB="27367" anchor="ctr">
                        <a:blipFill>
                          <a:blip r:embed="rId9"/>
                          <a:stretch>
                            <a:fillRect l="-60870" t="-395918" r="-70186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54733" marR="54733" marT="27367" marB="27367" anchor="ctr">
                        <a:blipFill>
                          <a:blip r:embed="rId9"/>
                          <a:stretch>
                            <a:fillRect l="-235455" t="-395918" r="-2727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6518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6" name="Title 1">
            <a:extLst>
              <a:ext uri="{FF2B5EF4-FFF2-40B4-BE49-F238E27FC236}">
                <a16:creationId xmlns:a16="http://schemas.microsoft.com/office/drawing/2014/main" id="{032F323A-4663-AE0E-7416-2939A08CF122}"/>
              </a:ext>
            </a:extLst>
          </p:cNvPr>
          <p:cNvSpPr txBox="1">
            <a:spLocks/>
          </p:cNvSpPr>
          <p:nvPr/>
        </p:nvSpPr>
        <p:spPr>
          <a:xfrm>
            <a:off x="702594" y="3258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 err="1">
                <a:solidFill>
                  <a:schemeClr val="accent4"/>
                </a:solidFill>
              </a:rPr>
              <a:t>RaceFit</a:t>
            </a:r>
            <a:r>
              <a:rPr lang="en-US" sz="4000" dirty="0">
                <a:solidFill>
                  <a:schemeClr val="accent4"/>
                </a:solidFill>
              </a:rPr>
              <a:t> - Classification based Ranking Method</a:t>
            </a:r>
            <a:br>
              <a:rPr lang="en-US" sz="40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Training Phase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108" name="תיבת טקסט 107">
            <a:extLst>
              <a:ext uri="{FF2B5EF4-FFF2-40B4-BE49-F238E27FC236}">
                <a16:creationId xmlns:a16="http://schemas.microsoft.com/office/drawing/2014/main" id="{1CE93D0C-7AD4-6428-458E-4A084A3DA272}"/>
              </a:ext>
            </a:extLst>
          </p:cNvPr>
          <p:cNvSpPr txBox="1"/>
          <p:nvPr/>
        </p:nvSpPr>
        <p:spPr>
          <a:xfrm>
            <a:off x="4530560" y="2345811"/>
            <a:ext cx="13231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Examples</a:t>
            </a:r>
            <a:endParaRPr lang="en-IL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9" name="טבלה 108">
                <a:extLst>
                  <a:ext uri="{FF2B5EF4-FFF2-40B4-BE49-F238E27FC236}">
                    <a16:creationId xmlns:a16="http://schemas.microsoft.com/office/drawing/2014/main" id="{F58D7CDD-829D-52A1-4433-AF6C80517C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2711588"/>
                  </p:ext>
                </p:extLst>
              </p:nvPr>
            </p:nvGraphicFramePr>
            <p:xfrm>
              <a:off x="7118546" y="2785946"/>
              <a:ext cx="405821" cy="1464908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5821">
                      <a:extLst>
                        <a:ext uri="{9D8B030D-6E8A-4147-A177-3AD203B41FA5}">
                          <a16:colId xmlns:a16="http://schemas.microsoft.com/office/drawing/2014/main" val="2526078083"/>
                        </a:ext>
                      </a:extLst>
                    </a:gridCol>
                  </a:tblGrid>
                  <a:tr h="2804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0289693"/>
                      </a:ext>
                    </a:extLst>
                  </a:tr>
                  <a:tr h="29612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0104850"/>
                      </a:ext>
                    </a:extLst>
                  </a:tr>
                  <a:tr h="29612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0756153"/>
                      </a:ext>
                    </a:extLst>
                  </a:tr>
                  <a:tr h="29612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28247171"/>
                      </a:ext>
                    </a:extLst>
                  </a:tr>
                  <a:tr h="29612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L" sz="105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IL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49663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9" name="טבלה 108">
                <a:extLst>
                  <a:ext uri="{FF2B5EF4-FFF2-40B4-BE49-F238E27FC236}">
                    <a16:creationId xmlns:a16="http://schemas.microsoft.com/office/drawing/2014/main" id="{F58D7CDD-829D-52A1-4433-AF6C80517C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2711588"/>
                  </p:ext>
                </p:extLst>
              </p:nvPr>
            </p:nvGraphicFramePr>
            <p:xfrm>
              <a:off x="7118546" y="2785946"/>
              <a:ext cx="405821" cy="1464908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05821">
                      <a:extLst>
                        <a:ext uri="{9D8B030D-6E8A-4147-A177-3AD203B41FA5}">
                          <a16:colId xmlns:a16="http://schemas.microsoft.com/office/drawing/2014/main" val="2526078083"/>
                        </a:ext>
                      </a:extLst>
                    </a:gridCol>
                  </a:tblGrid>
                  <a:tr h="280404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471" t="-4348" r="-2941" b="-428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0289693"/>
                      </a:ext>
                    </a:extLst>
                  </a:tr>
                  <a:tr h="296126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471" t="-97959" r="-2941" b="-3020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0104850"/>
                      </a:ext>
                    </a:extLst>
                  </a:tr>
                  <a:tr h="296126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471" t="-197959" r="-2941" b="-2020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0756153"/>
                      </a:ext>
                    </a:extLst>
                  </a:tr>
                  <a:tr h="296126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471" t="-304167" r="-2941" b="-1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8247171"/>
                      </a:ext>
                    </a:extLst>
                  </a:tr>
                  <a:tr h="296126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471" t="-395918" r="-2941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49663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0" name="TextBox 43">
            <a:extLst>
              <a:ext uri="{FF2B5EF4-FFF2-40B4-BE49-F238E27FC236}">
                <a16:creationId xmlns:a16="http://schemas.microsoft.com/office/drawing/2014/main" id="{8A410CD3-1946-6F1E-9CDC-443C67EACA9A}"/>
              </a:ext>
            </a:extLst>
          </p:cNvPr>
          <p:cNvSpPr txBox="1"/>
          <p:nvPr/>
        </p:nvSpPr>
        <p:spPr>
          <a:xfrm>
            <a:off x="929374" y="4305563"/>
            <a:ext cx="2892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Summarized Workouts vector</a:t>
            </a:r>
          </a:p>
        </p:txBody>
      </p:sp>
      <p:sp>
        <p:nvSpPr>
          <p:cNvPr id="111" name="חץ: ימינה 110">
            <a:extLst>
              <a:ext uri="{FF2B5EF4-FFF2-40B4-BE49-F238E27FC236}">
                <a16:creationId xmlns:a16="http://schemas.microsoft.com/office/drawing/2014/main" id="{363E8582-2CBA-4257-C4FD-385BA25C91A5}"/>
              </a:ext>
            </a:extLst>
          </p:cNvPr>
          <p:cNvSpPr/>
          <p:nvPr/>
        </p:nvSpPr>
        <p:spPr>
          <a:xfrm rot="16200000">
            <a:off x="2263915" y="5142337"/>
            <a:ext cx="341697" cy="277149"/>
          </a:xfrm>
          <a:prstGeom prst="rightArrow">
            <a:avLst>
              <a:gd name="adj1" fmla="val 50000"/>
              <a:gd name="adj2" fmla="val 74633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grpSp>
        <p:nvGrpSpPr>
          <p:cNvPr id="114" name="קבוצה 113">
            <a:extLst>
              <a:ext uri="{FF2B5EF4-FFF2-40B4-BE49-F238E27FC236}">
                <a16:creationId xmlns:a16="http://schemas.microsoft.com/office/drawing/2014/main" id="{BB5CDAFA-20CE-F29E-17C1-1ADEE1ABED8E}"/>
              </a:ext>
            </a:extLst>
          </p:cNvPr>
          <p:cNvGrpSpPr/>
          <p:nvPr/>
        </p:nvGrpSpPr>
        <p:grpSpPr>
          <a:xfrm>
            <a:off x="504051" y="5511651"/>
            <a:ext cx="480510" cy="483291"/>
            <a:chOff x="460547" y="5463064"/>
            <a:chExt cx="480510" cy="483291"/>
          </a:xfrm>
        </p:grpSpPr>
        <p:sp>
          <p:nvSpPr>
            <p:cNvPr id="112" name="חץ: ימינה 111">
              <a:extLst>
                <a:ext uri="{FF2B5EF4-FFF2-40B4-BE49-F238E27FC236}">
                  <a16:creationId xmlns:a16="http://schemas.microsoft.com/office/drawing/2014/main" id="{1C513504-ACFD-711B-81CA-42BE4E051004}"/>
                </a:ext>
              </a:extLst>
            </p:cNvPr>
            <p:cNvSpPr/>
            <p:nvPr/>
          </p:nvSpPr>
          <p:spPr>
            <a:xfrm>
              <a:off x="460644" y="5669206"/>
              <a:ext cx="480413" cy="277149"/>
            </a:xfrm>
            <a:prstGeom prst="rightArrow">
              <a:avLst>
                <a:gd name="adj1" fmla="val 50000"/>
                <a:gd name="adj2" fmla="val 74633"/>
              </a:avLst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113" name="מלבן 112">
              <a:extLst>
                <a:ext uri="{FF2B5EF4-FFF2-40B4-BE49-F238E27FC236}">
                  <a16:creationId xmlns:a16="http://schemas.microsoft.com/office/drawing/2014/main" id="{D2002704-F7E2-8432-83BC-5E16DB5B40EE}"/>
                </a:ext>
              </a:extLst>
            </p:cNvPr>
            <p:cNvSpPr/>
            <p:nvPr/>
          </p:nvSpPr>
          <p:spPr>
            <a:xfrm rot="5400000">
              <a:off x="356036" y="5567575"/>
              <a:ext cx="349831" cy="1408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16" name="TextBox 43">
            <a:extLst>
              <a:ext uri="{FF2B5EF4-FFF2-40B4-BE49-F238E27FC236}">
                <a16:creationId xmlns:a16="http://schemas.microsoft.com/office/drawing/2014/main" id="{FCB9E39C-20E6-275E-3024-81DA43B14AD4}"/>
              </a:ext>
            </a:extLst>
          </p:cNvPr>
          <p:cNvSpPr txBox="1"/>
          <p:nvPr/>
        </p:nvSpPr>
        <p:spPr>
          <a:xfrm>
            <a:off x="906801" y="3009706"/>
            <a:ext cx="2892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Cyclist vector</a:t>
            </a:r>
          </a:p>
        </p:txBody>
      </p:sp>
      <p:sp>
        <p:nvSpPr>
          <p:cNvPr id="117" name="TextBox 43">
            <a:extLst>
              <a:ext uri="{FF2B5EF4-FFF2-40B4-BE49-F238E27FC236}">
                <a16:creationId xmlns:a16="http://schemas.microsoft.com/office/drawing/2014/main" id="{2656BE74-3DF6-90E3-B835-6956F514A45C}"/>
              </a:ext>
            </a:extLst>
          </p:cNvPr>
          <p:cNvSpPr txBox="1"/>
          <p:nvPr/>
        </p:nvSpPr>
        <p:spPr>
          <a:xfrm>
            <a:off x="917018" y="1790850"/>
            <a:ext cx="2892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Race vector</a:t>
            </a:r>
          </a:p>
        </p:txBody>
      </p:sp>
      <p:sp>
        <p:nvSpPr>
          <p:cNvPr id="118" name="תיבת טקסט 117">
            <a:extLst>
              <a:ext uri="{FF2B5EF4-FFF2-40B4-BE49-F238E27FC236}">
                <a16:creationId xmlns:a16="http://schemas.microsoft.com/office/drawing/2014/main" id="{D4FAF74A-AE21-D7AA-0CAD-7CEE788CB4AC}"/>
              </a:ext>
            </a:extLst>
          </p:cNvPr>
          <p:cNvSpPr txBox="1"/>
          <p:nvPr/>
        </p:nvSpPr>
        <p:spPr>
          <a:xfrm>
            <a:off x="6659905" y="2397081"/>
            <a:ext cx="13231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Label</a:t>
            </a:r>
            <a:endParaRPr lang="en-IL" sz="1600" dirty="0">
              <a:solidFill>
                <a:schemeClr val="tx1"/>
              </a:solidFill>
            </a:endParaRPr>
          </a:p>
        </p:txBody>
      </p:sp>
      <p:sp>
        <p:nvSpPr>
          <p:cNvPr id="119" name="TextBox 43">
            <a:extLst>
              <a:ext uri="{FF2B5EF4-FFF2-40B4-BE49-F238E27FC236}">
                <a16:creationId xmlns:a16="http://schemas.microsoft.com/office/drawing/2014/main" id="{3BC6D76C-FB21-A910-8F8F-3A635951DB03}"/>
              </a:ext>
            </a:extLst>
          </p:cNvPr>
          <p:cNvSpPr txBox="1"/>
          <p:nvPr/>
        </p:nvSpPr>
        <p:spPr>
          <a:xfrm>
            <a:off x="7016102" y="2170145"/>
            <a:ext cx="16416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Participated or not</a:t>
            </a:r>
          </a:p>
        </p:txBody>
      </p:sp>
      <p:sp>
        <p:nvSpPr>
          <p:cNvPr id="121" name="תיבת טקסט 120">
            <a:extLst>
              <a:ext uri="{FF2B5EF4-FFF2-40B4-BE49-F238E27FC236}">
                <a16:creationId xmlns:a16="http://schemas.microsoft.com/office/drawing/2014/main" id="{61F6E406-6773-E1D7-71E9-F72E61278793}"/>
              </a:ext>
            </a:extLst>
          </p:cNvPr>
          <p:cNvSpPr txBox="1"/>
          <p:nvPr/>
        </p:nvSpPr>
        <p:spPr>
          <a:xfrm>
            <a:off x="4852267" y="4369416"/>
            <a:ext cx="26934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For each team cyclist in each race</a:t>
            </a:r>
          </a:p>
        </p:txBody>
      </p:sp>
      <p:grpSp>
        <p:nvGrpSpPr>
          <p:cNvPr id="122" name="קבוצה 121">
            <a:extLst>
              <a:ext uri="{FF2B5EF4-FFF2-40B4-BE49-F238E27FC236}">
                <a16:creationId xmlns:a16="http://schemas.microsoft.com/office/drawing/2014/main" id="{A962320D-BC4B-16DA-A5F5-006B85D827C6}"/>
              </a:ext>
            </a:extLst>
          </p:cNvPr>
          <p:cNvGrpSpPr/>
          <p:nvPr/>
        </p:nvGrpSpPr>
        <p:grpSpPr>
          <a:xfrm>
            <a:off x="8266786" y="2529937"/>
            <a:ext cx="1908784" cy="1632259"/>
            <a:chOff x="8530373" y="2729756"/>
            <a:chExt cx="2065692" cy="1753622"/>
          </a:xfrm>
        </p:grpSpPr>
        <p:pic>
          <p:nvPicPr>
            <p:cNvPr id="124" name="גרפיקה 123" descr="ראש עם גלגלי שיניים עם מילוי מלא">
              <a:extLst>
                <a:ext uri="{FF2B5EF4-FFF2-40B4-BE49-F238E27FC236}">
                  <a16:creationId xmlns:a16="http://schemas.microsoft.com/office/drawing/2014/main" id="{5B953AFB-8B9F-9C34-DD85-4CDE5E925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034836" y="2885565"/>
              <a:ext cx="1098547" cy="1098547"/>
            </a:xfrm>
            <a:prstGeom prst="rect">
              <a:avLst/>
            </a:prstGeom>
          </p:spPr>
        </p:pic>
        <p:sp>
          <p:nvSpPr>
            <p:cNvPr id="125" name="תיבת טקסט 124">
              <a:extLst>
                <a:ext uri="{FF2B5EF4-FFF2-40B4-BE49-F238E27FC236}">
                  <a16:creationId xmlns:a16="http://schemas.microsoft.com/office/drawing/2014/main" id="{E0BBFFB5-FEBB-04E9-63AC-2374D17BDD98}"/>
                </a:ext>
              </a:extLst>
            </p:cNvPr>
            <p:cNvSpPr txBox="1"/>
            <p:nvPr/>
          </p:nvSpPr>
          <p:spPr>
            <a:xfrm>
              <a:off x="8530373" y="3927220"/>
              <a:ext cx="20656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Classifier</a:t>
              </a:r>
              <a:endParaRPr lang="LID4096" sz="1600" dirty="0"/>
            </a:p>
          </p:txBody>
        </p:sp>
        <p:sp>
          <p:nvSpPr>
            <p:cNvPr id="126" name="מלבן: פינות מעוגלות 125">
              <a:extLst>
                <a:ext uri="{FF2B5EF4-FFF2-40B4-BE49-F238E27FC236}">
                  <a16:creationId xmlns:a16="http://schemas.microsoft.com/office/drawing/2014/main" id="{18613533-5F2F-74A8-5B51-C65EB5323051}"/>
                </a:ext>
              </a:extLst>
            </p:cNvPr>
            <p:cNvSpPr/>
            <p:nvPr/>
          </p:nvSpPr>
          <p:spPr>
            <a:xfrm>
              <a:off x="8692161" y="2729756"/>
              <a:ext cx="1742115" cy="1753622"/>
            </a:xfrm>
            <a:prstGeom prst="roundRect">
              <a:avLst>
                <a:gd name="adj" fmla="val 18854"/>
              </a:avLst>
            </a:prstGeom>
            <a:noFill/>
            <a:ln w="28575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27" name="תיבת טקסט 126">
            <a:extLst>
              <a:ext uri="{FF2B5EF4-FFF2-40B4-BE49-F238E27FC236}">
                <a16:creationId xmlns:a16="http://schemas.microsoft.com/office/drawing/2014/main" id="{E644DB8D-6B3D-5095-6227-032655B76F3D}"/>
              </a:ext>
            </a:extLst>
          </p:cNvPr>
          <p:cNvSpPr txBox="1"/>
          <p:nvPr/>
        </p:nvSpPr>
        <p:spPr>
          <a:xfrm>
            <a:off x="8286089" y="1846277"/>
            <a:ext cx="1908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Cyclists’ Ranker</a:t>
            </a:r>
            <a:endParaRPr lang="LID4096" sz="2000" dirty="0"/>
          </a:p>
        </p:txBody>
      </p:sp>
      <p:sp>
        <p:nvSpPr>
          <p:cNvPr id="128" name="חץ: ימינה 127">
            <a:extLst>
              <a:ext uri="{FF2B5EF4-FFF2-40B4-BE49-F238E27FC236}">
                <a16:creationId xmlns:a16="http://schemas.microsoft.com/office/drawing/2014/main" id="{D353FAA6-C31C-5986-3840-B7B4F37F68BC}"/>
              </a:ext>
            </a:extLst>
          </p:cNvPr>
          <p:cNvSpPr/>
          <p:nvPr/>
        </p:nvSpPr>
        <p:spPr>
          <a:xfrm>
            <a:off x="4230127" y="3407787"/>
            <a:ext cx="511897" cy="277149"/>
          </a:xfrm>
          <a:prstGeom prst="rightArrow">
            <a:avLst>
              <a:gd name="adj1" fmla="val 50000"/>
              <a:gd name="adj2" fmla="val 74633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9" name="חץ: ימינה 128">
            <a:extLst>
              <a:ext uri="{FF2B5EF4-FFF2-40B4-BE49-F238E27FC236}">
                <a16:creationId xmlns:a16="http://schemas.microsoft.com/office/drawing/2014/main" id="{972C9A52-0B3D-AB5C-E2D5-9CF2AD4A1CF4}"/>
              </a:ext>
            </a:extLst>
          </p:cNvPr>
          <p:cNvSpPr/>
          <p:nvPr/>
        </p:nvSpPr>
        <p:spPr>
          <a:xfrm>
            <a:off x="4246936" y="2100516"/>
            <a:ext cx="511897" cy="277149"/>
          </a:xfrm>
          <a:prstGeom prst="rightArrow">
            <a:avLst>
              <a:gd name="adj1" fmla="val 50000"/>
              <a:gd name="adj2" fmla="val 74633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30" name="חץ: ימינה 129">
            <a:extLst>
              <a:ext uri="{FF2B5EF4-FFF2-40B4-BE49-F238E27FC236}">
                <a16:creationId xmlns:a16="http://schemas.microsoft.com/office/drawing/2014/main" id="{75BC34A2-3636-FC62-19A4-864A7DDD4BFE}"/>
              </a:ext>
            </a:extLst>
          </p:cNvPr>
          <p:cNvSpPr/>
          <p:nvPr/>
        </p:nvSpPr>
        <p:spPr>
          <a:xfrm>
            <a:off x="4230128" y="4715058"/>
            <a:ext cx="511897" cy="277149"/>
          </a:xfrm>
          <a:prstGeom prst="rightArrow">
            <a:avLst>
              <a:gd name="adj1" fmla="val 50000"/>
              <a:gd name="adj2" fmla="val 74633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787117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מסמך" ma:contentTypeID="0x010100FB9E7DDCCE6AB941A58F0CFE280946AE" ma:contentTypeVersion="13" ma:contentTypeDescription="צור מסמך חדש." ma:contentTypeScope="" ma:versionID="e07798a0316c7a29d5d4fc32a31ea39b">
  <xsd:schema xmlns:xsd="http://www.w3.org/2001/XMLSchema" xmlns:xs="http://www.w3.org/2001/XMLSchema" xmlns:p="http://schemas.microsoft.com/office/2006/metadata/properties" xmlns:ns3="601d3ab5-131d-4174-996f-8d42c94b8b5b" xmlns:ns4="5a6a5588-d3e1-4c06-b86b-f2825799ef3f" targetNamespace="http://schemas.microsoft.com/office/2006/metadata/properties" ma:root="true" ma:fieldsID="36fb766fb53e04b3cad737071a528828" ns3:_="" ns4:_="">
    <xsd:import namespace="601d3ab5-131d-4174-996f-8d42c94b8b5b"/>
    <xsd:import namespace="5a6a5588-d3e1-4c06-b86b-f2825799ef3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1d3ab5-131d-4174-996f-8d42c94b8b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6a5588-d3e1-4c06-b86b-f2825799ef3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משותף עם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משותף עם פרטים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Hash של רמז לשיתוף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סוג תוכן"/>
        <xsd:element ref="dc:title" minOccurs="0" maxOccurs="1" ma:index="4" ma:displayName="כותרת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85DBC1-201B-40FF-9D86-20C2DFFD8B06}">
  <ds:schemaRefs>
    <ds:schemaRef ds:uri="http://www.w3.org/XML/1998/namespace"/>
    <ds:schemaRef ds:uri="http://purl.org/dc/terms/"/>
    <ds:schemaRef ds:uri="601d3ab5-131d-4174-996f-8d42c94b8b5b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5a6a5588-d3e1-4c06-b86b-f2825799ef3f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92804C8-A532-4793-81D1-76005FF2CC6E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601d3ab5-131d-4174-996f-8d42c94b8b5b"/>
    <ds:schemaRef ds:uri="5a6a5588-d3e1-4c06-b86b-f2825799ef3f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F4FB9C-8705-472E-A5EE-269E0901B4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157599</TotalTime>
  <Words>3066</Words>
  <Application>Microsoft Office PowerPoint</Application>
  <PresentationFormat>מסך רחב</PresentationFormat>
  <Paragraphs>604</Paragraphs>
  <Slides>32</Slides>
  <Notes>27</Notes>
  <HiddenSlides>1</HiddenSlides>
  <MMClips>0</MMClips>
  <ScaleCrop>false</ScaleCrop>
  <HeadingPairs>
    <vt:vector size="6" baseType="variant">
      <vt:variant>
        <vt:lpstr>גופנים בשימוש</vt:lpstr>
      </vt:variant>
      <vt:variant>
        <vt:i4>12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32</vt:i4>
      </vt:variant>
    </vt:vector>
  </HeadingPairs>
  <TitlesOfParts>
    <vt:vector size="45" baseType="lpstr">
      <vt:lpstr>Arial</vt:lpstr>
      <vt:lpstr>Arial</vt:lpstr>
      <vt:lpstr>Calibri</vt:lpstr>
      <vt:lpstr>Calibri Light</vt:lpstr>
      <vt:lpstr>Cambria Math</vt:lpstr>
      <vt:lpstr>Helvetica Neue</vt:lpstr>
      <vt:lpstr>inherit</vt:lpstr>
      <vt:lpstr>Lato</vt:lpstr>
      <vt:lpstr>MaisonNeue</vt:lpstr>
      <vt:lpstr>Noto Sans</vt:lpstr>
      <vt:lpstr>SFRM1000</vt:lpstr>
      <vt:lpstr>Source Sans Pro</vt:lpstr>
      <vt:lpstr>Office Theme</vt:lpstr>
      <vt:lpstr>Modelling Coach Decisions in Professional Cycling Teams</vt:lpstr>
      <vt:lpstr>Agenda</vt:lpstr>
      <vt:lpstr>Introduction – pro cycling</vt:lpstr>
      <vt:lpstr>Data Sources in Pro Cycling</vt:lpstr>
      <vt:lpstr>Cyclists’ allocation in Races - Problem Formulation</vt:lpstr>
      <vt:lpstr>  </vt:lpstr>
      <vt:lpstr>  </vt:lpstr>
      <vt:lpstr>Cycling Teams’ Races and Workouts Dataset</vt:lpstr>
      <vt:lpstr>מצגת של PowerPoint‏</vt:lpstr>
      <vt:lpstr>מצגת של PowerPoint‏</vt:lpstr>
      <vt:lpstr>מצגת של PowerPoint‏</vt:lpstr>
      <vt:lpstr>מצגת של PowerPoint‏</vt:lpstr>
      <vt:lpstr>Evaluation Research Goals</vt:lpstr>
      <vt:lpstr>Evaluation Metrics</vt:lpstr>
      <vt:lpstr>Evaluation – Popularity Baselines</vt:lpstr>
      <vt:lpstr>Experimental Plan – Expr. 1</vt:lpstr>
      <vt:lpstr>Experimental Plan – Expr. 1</vt:lpstr>
      <vt:lpstr>Results – Training Peaks and STRAVA Data Israel - Premier Tech</vt:lpstr>
      <vt:lpstr>Imputation Results – STRAVA Data</vt:lpstr>
      <vt:lpstr>Classifier Results – STRAVA Data</vt:lpstr>
      <vt:lpstr>Classifier Results – STRAVA Data</vt:lpstr>
      <vt:lpstr>Feature Importance Analysis Israel - Premier Tech - Training Peaks Data </vt:lpstr>
      <vt:lpstr>Feature Importance Analysis Israel - Premier Tech - Training Peaks Data </vt:lpstr>
      <vt:lpstr>Feature Importance Analysis Relief – STRAVA Data </vt:lpstr>
      <vt:lpstr>Summary</vt:lpstr>
      <vt:lpstr>Thank You!</vt:lpstr>
      <vt:lpstr>Feature Importance Analysis Information Gain – STRAVA Data </vt:lpstr>
      <vt:lpstr>Feature Importance Analysis Chi Square – STRAVA Data </vt:lpstr>
      <vt:lpstr>Feature Importance Analysis Shap – STRAVA Data </vt:lpstr>
      <vt:lpstr>Feature Importance Analysis CatBoost – STRAVA Data </vt:lpstr>
      <vt:lpstr>Races per Team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Complex Data Analytics Lab Senior Year Project</dc:title>
  <dc:creator>Microsoft Office User</dc:creator>
  <cp:lastModifiedBy>מאור שגיא</cp:lastModifiedBy>
  <cp:revision>855</cp:revision>
  <cp:lastPrinted>2019-06-18T07:07:05Z</cp:lastPrinted>
  <dcterms:created xsi:type="dcterms:W3CDTF">2016-06-05T13:45:38Z</dcterms:created>
  <dcterms:modified xsi:type="dcterms:W3CDTF">2022-11-05T10:59:34Z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0x010100FB9E7DDCCE6AB941A58F0CFE280946AE</vt:lpwstr>
  </property>
</Properties>
</file>